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64" r:id="rId3"/>
  </p:sldIdLst>
  <p:sldSz cx="6858000" cy="9903460" type="A4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6965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891D6"/>
    <a:srgbClr val="0C76B5"/>
    <a:srgbClr val="096DB3"/>
    <a:srgbClr val="026FCF"/>
    <a:srgbClr val="73B0DE"/>
    <a:srgbClr val="5A8CDD"/>
    <a:srgbClr val="5A8DDC"/>
    <a:srgbClr val="7D9AB6"/>
    <a:srgbClr val="00FFFE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无样式，网格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7556" autoAdjust="0"/>
    <p:restoredTop sz="94660"/>
  </p:normalViewPr>
  <p:slideViewPr>
    <p:cSldViewPr snapToGrid="0">
      <p:cViewPr>
        <p:scale>
          <a:sx n="25" d="100"/>
          <a:sy n="25" d="100"/>
        </p:scale>
        <p:origin x="1416" y="192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6" Type="http://schemas.openxmlformats.org/officeDocument/2006/relationships/tableStyles" Target="tableStyles.xml"/><Relationship Id="rId5" Type="http://schemas.openxmlformats.org/officeDocument/2006/relationships/viewProps" Target="viewProps.xml"/><Relationship Id="rId4" Type="http://schemas.openxmlformats.org/officeDocument/2006/relationships/presProps" Target="presProps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155575" rtl="0" eaLnBrk="1" latinLnBrk="0" hangingPunct="1">
        <a:lnSpc>
          <a:spcPct val="90000"/>
        </a:lnSpc>
        <a:spcBef>
          <a:spcPct val="0"/>
        </a:spcBef>
        <a:buNone/>
        <a:defRPr sz="75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735" indent="-38735" algn="l" defTabSz="155575" rtl="0" eaLnBrk="1" latinLnBrk="0" hangingPunct="1">
        <a:lnSpc>
          <a:spcPct val="90000"/>
        </a:lnSpc>
        <a:spcBef>
          <a:spcPct val="34000"/>
        </a:spcBef>
        <a:buFont typeface="Arial" panose="020B0604020202020204" pitchFamily="34" charset="0"/>
        <a:buChar char="•"/>
        <a:defRPr sz="475" kern="1200">
          <a:solidFill>
            <a:schemeClr val="tx1"/>
          </a:solidFill>
          <a:latin typeface="+mn-lt"/>
          <a:ea typeface="+mn-ea"/>
          <a:cs typeface="+mn-cs"/>
        </a:defRPr>
      </a:lvl1pPr>
      <a:lvl2pPr marL="116205" indent="-38735" algn="l" defTabSz="155575" rtl="0" eaLnBrk="1" latinLnBrk="0" hangingPunct="1">
        <a:lnSpc>
          <a:spcPct val="90000"/>
        </a:lnSpc>
        <a:spcBef>
          <a:spcPct val="17000"/>
        </a:spcBef>
        <a:buFont typeface="Arial" panose="020B0604020202020204" pitchFamily="34" charset="0"/>
        <a:buChar char="•"/>
        <a:defRPr sz="410" kern="1200">
          <a:solidFill>
            <a:schemeClr val="tx1"/>
          </a:solidFill>
          <a:latin typeface="+mn-lt"/>
          <a:ea typeface="+mn-ea"/>
          <a:cs typeface="+mn-cs"/>
        </a:defRPr>
      </a:lvl2pPr>
      <a:lvl3pPr marL="194310" indent="-38735" algn="l" defTabSz="155575" rtl="0" eaLnBrk="1" latinLnBrk="0" hangingPunct="1">
        <a:lnSpc>
          <a:spcPct val="90000"/>
        </a:lnSpc>
        <a:spcBef>
          <a:spcPct val="17000"/>
        </a:spcBef>
        <a:buFont typeface="Arial" panose="020B0604020202020204" pitchFamily="34" charset="0"/>
        <a:buChar char="•"/>
        <a:defRPr sz="340" kern="1200">
          <a:solidFill>
            <a:schemeClr val="tx1"/>
          </a:solidFill>
          <a:latin typeface="+mn-lt"/>
          <a:ea typeface="+mn-ea"/>
          <a:cs typeface="+mn-cs"/>
        </a:defRPr>
      </a:lvl3pPr>
      <a:lvl4pPr marL="271780" indent="-38735" algn="l" defTabSz="155575" rtl="0" eaLnBrk="1" latinLnBrk="0" hangingPunct="1">
        <a:lnSpc>
          <a:spcPct val="90000"/>
        </a:lnSpc>
        <a:spcBef>
          <a:spcPct val="17000"/>
        </a:spcBef>
        <a:buFont typeface="Arial" panose="020B0604020202020204" pitchFamily="34" charset="0"/>
        <a:buChar char="•"/>
        <a:defRPr sz="305" kern="1200">
          <a:solidFill>
            <a:schemeClr val="tx1"/>
          </a:solidFill>
          <a:latin typeface="+mn-lt"/>
          <a:ea typeface="+mn-ea"/>
          <a:cs typeface="+mn-cs"/>
        </a:defRPr>
      </a:lvl4pPr>
      <a:lvl5pPr marL="349250" indent="-38735" algn="l" defTabSz="155575" rtl="0" eaLnBrk="1" latinLnBrk="0" hangingPunct="1">
        <a:lnSpc>
          <a:spcPct val="90000"/>
        </a:lnSpc>
        <a:spcBef>
          <a:spcPct val="17000"/>
        </a:spcBef>
        <a:buFont typeface="Arial" panose="020B0604020202020204" pitchFamily="34" charset="0"/>
        <a:buChar char="•"/>
        <a:defRPr sz="305" kern="1200">
          <a:solidFill>
            <a:schemeClr val="tx1"/>
          </a:solidFill>
          <a:latin typeface="+mn-lt"/>
          <a:ea typeface="+mn-ea"/>
          <a:cs typeface="+mn-cs"/>
        </a:defRPr>
      </a:lvl5pPr>
      <a:lvl6pPr marL="427355" indent="-38735" algn="l" defTabSz="155575" rtl="0" eaLnBrk="1" latinLnBrk="0" hangingPunct="1">
        <a:lnSpc>
          <a:spcPct val="90000"/>
        </a:lnSpc>
        <a:spcBef>
          <a:spcPct val="17000"/>
        </a:spcBef>
        <a:buFont typeface="Arial" panose="020B0604020202020204" pitchFamily="34" charset="0"/>
        <a:buChar char="•"/>
        <a:defRPr sz="305" kern="1200">
          <a:solidFill>
            <a:schemeClr val="tx1"/>
          </a:solidFill>
          <a:latin typeface="+mn-lt"/>
          <a:ea typeface="+mn-ea"/>
          <a:cs typeface="+mn-cs"/>
        </a:defRPr>
      </a:lvl6pPr>
      <a:lvl7pPr marL="504825" indent="-38735" algn="l" defTabSz="155575" rtl="0" eaLnBrk="1" latinLnBrk="0" hangingPunct="1">
        <a:lnSpc>
          <a:spcPct val="90000"/>
        </a:lnSpc>
        <a:spcBef>
          <a:spcPct val="17000"/>
        </a:spcBef>
        <a:buFont typeface="Arial" panose="020B0604020202020204" pitchFamily="34" charset="0"/>
        <a:buChar char="•"/>
        <a:defRPr sz="305" kern="1200">
          <a:solidFill>
            <a:schemeClr val="tx1"/>
          </a:solidFill>
          <a:latin typeface="+mn-lt"/>
          <a:ea typeface="+mn-ea"/>
          <a:cs typeface="+mn-cs"/>
        </a:defRPr>
      </a:lvl7pPr>
      <a:lvl8pPr marL="582295" indent="-38735" algn="l" defTabSz="155575" rtl="0" eaLnBrk="1" latinLnBrk="0" hangingPunct="1">
        <a:lnSpc>
          <a:spcPct val="90000"/>
        </a:lnSpc>
        <a:spcBef>
          <a:spcPct val="17000"/>
        </a:spcBef>
        <a:buFont typeface="Arial" panose="020B0604020202020204" pitchFamily="34" charset="0"/>
        <a:buChar char="•"/>
        <a:defRPr sz="305" kern="1200">
          <a:solidFill>
            <a:schemeClr val="tx1"/>
          </a:solidFill>
          <a:latin typeface="+mn-lt"/>
          <a:ea typeface="+mn-ea"/>
          <a:cs typeface="+mn-cs"/>
        </a:defRPr>
      </a:lvl8pPr>
      <a:lvl9pPr marL="660400" indent="-38735" algn="l" defTabSz="155575" rtl="0" eaLnBrk="1" latinLnBrk="0" hangingPunct="1">
        <a:lnSpc>
          <a:spcPct val="90000"/>
        </a:lnSpc>
        <a:spcBef>
          <a:spcPct val="17000"/>
        </a:spcBef>
        <a:buFont typeface="Arial" panose="020B0604020202020204" pitchFamily="34" charset="0"/>
        <a:buChar char="•"/>
        <a:defRPr sz="30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155575" rtl="0" eaLnBrk="1" latinLnBrk="0" hangingPunct="1">
        <a:defRPr sz="305" kern="1200">
          <a:solidFill>
            <a:schemeClr val="tx1"/>
          </a:solidFill>
          <a:latin typeface="+mn-lt"/>
          <a:ea typeface="+mn-ea"/>
          <a:cs typeface="+mn-cs"/>
        </a:defRPr>
      </a:lvl1pPr>
      <a:lvl2pPr marL="77470" algn="l" defTabSz="155575" rtl="0" eaLnBrk="1" latinLnBrk="0" hangingPunct="1">
        <a:defRPr sz="305" kern="1200">
          <a:solidFill>
            <a:schemeClr val="tx1"/>
          </a:solidFill>
          <a:latin typeface="+mn-lt"/>
          <a:ea typeface="+mn-ea"/>
          <a:cs typeface="+mn-cs"/>
        </a:defRPr>
      </a:lvl2pPr>
      <a:lvl3pPr marL="155575" algn="l" defTabSz="155575" rtl="0" eaLnBrk="1" latinLnBrk="0" hangingPunct="1">
        <a:defRPr sz="305" kern="1200">
          <a:solidFill>
            <a:schemeClr val="tx1"/>
          </a:solidFill>
          <a:latin typeface="+mn-lt"/>
          <a:ea typeface="+mn-ea"/>
          <a:cs typeface="+mn-cs"/>
        </a:defRPr>
      </a:lvl3pPr>
      <a:lvl4pPr marL="233045" algn="l" defTabSz="155575" rtl="0" eaLnBrk="1" latinLnBrk="0" hangingPunct="1">
        <a:defRPr sz="305" kern="1200">
          <a:solidFill>
            <a:schemeClr val="tx1"/>
          </a:solidFill>
          <a:latin typeface="+mn-lt"/>
          <a:ea typeface="+mn-ea"/>
          <a:cs typeface="+mn-cs"/>
        </a:defRPr>
      </a:lvl4pPr>
      <a:lvl5pPr marL="310515" algn="l" defTabSz="155575" rtl="0" eaLnBrk="1" latinLnBrk="0" hangingPunct="1">
        <a:defRPr sz="305" kern="1200">
          <a:solidFill>
            <a:schemeClr val="tx1"/>
          </a:solidFill>
          <a:latin typeface="+mn-lt"/>
          <a:ea typeface="+mn-ea"/>
          <a:cs typeface="+mn-cs"/>
        </a:defRPr>
      </a:lvl5pPr>
      <a:lvl6pPr marL="388620" algn="l" defTabSz="155575" rtl="0" eaLnBrk="1" latinLnBrk="0" hangingPunct="1">
        <a:defRPr sz="305" kern="1200">
          <a:solidFill>
            <a:schemeClr val="tx1"/>
          </a:solidFill>
          <a:latin typeface="+mn-lt"/>
          <a:ea typeface="+mn-ea"/>
          <a:cs typeface="+mn-cs"/>
        </a:defRPr>
      </a:lvl6pPr>
      <a:lvl7pPr marL="466090" algn="l" defTabSz="155575" rtl="0" eaLnBrk="1" latinLnBrk="0" hangingPunct="1">
        <a:defRPr sz="305" kern="1200">
          <a:solidFill>
            <a:schemeClr val="tx1"/>
          </a:solidFill>
          <a:latin typeface="+mn-lt"/>
          <a:ea typeface="+mn-ea"/>
          <a:cs typeface="+mn-cs"/>
        </a:defRPr>
      </a:lvl7pPr>
      <a:lvl8pPr marL="543560" algn="l" defTabSz="155575" rtl="0" eaLnBrk="1" latinLnBrk="0" hangingPunct="1">
        <a:defRPr sz="305" kern="1200">
          <a:solidFill>
            <a:schemeClr val="tx1"/>
          </a:solidFill>
          <a:latin typeface="+mn-lt"/>
          <a:ea typeface="+mn-ea"/>
          <a:cs typeface="+mn-cs"/>
        </a:defRPr>
      </a:lvl8pPr>
      <a:lvl9pPr marL="621665" algn="l" defTabSz="155575" rtl="0" eaLnBrk="1" latinLnBrk="0" hangingPunct="1">
        <a:defRPr sz="30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.xml"/><Relationship Id="rId8" Type="http://schemas.openxmlformats.org/officeDocument/2006/relationships/tags" Target="../tags/tag5.xml"/><Relationship Id="rId7" Type="http://schemas.openxmlformats.org/officeDocument/2006/relationships/tags" Target="../tags/tag4.xml"/><Relationship Id="rId6" Type="http://schemas.openxmlformats.org/officeDocument/2006/relationships/image" Target="../media/image3.png"/><Relationship Id="rId5" Type="http://schemas.openxmlformats.org/officeDocument/2006/relationships/tags" Target="../tags/tag3.xml"/><Relationship Id="rId4" Type="http://schemas.openxmlformats.org/officeDocument/2006/relationships/image" Target="../media/image2.png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rcRect t="18157" b="3081"/>
          <a:stretch>
            <a:fillRect/>
          </a:stretch>
        </p:blipFill>
        <p:spPr>
          <a:xfrm>
            <a:off x="147320" y="476250"/>
            <a:ext cx="6626225" cy="3290570"/>
          </a:xfrm>
          <a:prstGeom prst="rect">
            <a:avLst/>
          </a:prstGeom>
        </p:spPr>
      </p:pic>
      <p:sp>
        <p:nvSpPr>
          <p:cNvPr id="9" name="矩形 8"/>
          <p:cNvSpPr/>
          <p:nvPr/>
        </p:nvSpPr>
        <p:spPr>
          <a:xfrm>
            <a:off x="147955" y="153035"/>
            <a:ext cx="6625590" cy="296545"/>
          </a:xfrm>
          <a:prstGeom prst="rect">
            <a:avLst/>
          </a:prstGeom>
          <a:gradFill flip="none" rotWithShape="1">
            <a:gsLst>
              <a:gs pos="18000">
                <a:schemeClr val="accent1">
                  <a:lumMod val="5000"/>
                  <a:lumOff val="95000"/>
                </a:schemeClr>
              </a:gs>
              <a:gs pos="54000">
                <a:schemeClr val="accent1">
                  <a:lumMod val="45000"/>
                  <a:lumOff val="55000"/>
                </a:schemeClr>
              </a:gs>
              <a:gs pos="70000">
                <a:schemeClr val="accent1">
                  <a:lumMod val="45000"/>
                  <a:lumOff val="55000"/>
                </a:schemeClr>
              </a:gs>
              <a:gs pos="100000">
                <a:srgbClr val="5891D6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zh-CN" altLang="en-US" sz="705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143991" y="126243"/>
            <a:ext cx="1030639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区位</a:t>
            </a:r>
            <a:r>
              <a:rPr lang="zh-CN" altLang="en-US" sz="16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图</a:t>
            </a:r>
            <a:endParaRPr lang="zh-CN" altLang="en-US" sz="1600" b="1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" name="任意多边形 4"/>
          <p:cNvSpPr/>
          <p:nvPr/>
        </p:nvSpPr>
        <p:spPr>
          <a:xfrm>
            <a:off x="3169920" y="2362200"/>
            <a:ext cx="205105" cy="146050"/>
          </a:xfrm>
          <a:custGeom>
            <a:avLst/>
            <a:gdLst>
              <a:gd name="connsiteX0" fmla="*/ 0 w 1066800"/>
              <a:gd name="connsiteY0" fmla="*/ 0 h 673100"/>
              <a:gd name="connsiteX1" fmla="*/ 1066800 w 1066800"/>
              <a:gd name="connsiteY1" fmla="*/ 673100 h 673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066800" h="673100">
                <a:moveTo>
                  <a:pt x="0" y="0"/>
                </a:moveTo>
                <a:lnTo>
                  <a:pt x="1066800" y="673100"/>
                </a:lnTo>
              </a:path>
            </a:pathLst>
          </a:custGeom>
          <a:noFill/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90"/>
          </a:p>
        </p:txBody>
      </p:sp>
      <p:sp>
        <p:nvSpPr>
          <p:cNvPr id="8" name="文本框 7"/>
          <p:cNvSpPr txBox="1"/>
          <p:nvPr/>
        </p:nvSpPr>
        <p:spPr>
          <a:xfrm>
            <a:off x="3303905" y="2457450"/>
            <a:ext cx="1003935" cy="28702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zh-CN" altLang="en-US" sz="1000" b="1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实施深化范围</a:t>
            </a:r>
            <a:endParaRPr lang="zh-CN" altLang="en-US" sz="1000" b="1" dirty="0" smtClean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87630" y="7191375"/>
            <a:ext cx="3421380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5000" b="1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zh-CN" altLang="en-US" sz="1400" dirty="0" smtClean="0"/>
              <a:t>地块控制指标一览表（实施深化前）</a:t>
            </a:r>
            <a:endParaRPr lang="zh-CN" altLang="en-US" sz="1400" dirty="0" smtClean="0"/>
          </a:p>
        </p:txBody>
      </p:sp>
      <p:sp>
        <p:nvSpPr>
          <p:cNvPr id="15" name="文本框 14"/>
          <p:cNvSpPr txBox="1"/>
          <p:nvPr/>
        </p:nvSpPr>
        <p:spPr>
          <a:xfrm>
            <a:off x="3693160" y="7191375"/>
            <a:ext cx="3127375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5000" b="1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zh-CN" altLang="en-US" sz="1400" dirty="0" smtClean="0"/>
              <a:t>地块控制指标一览表（实施深化后）</a:t>
            </a:r>
            <a:endParaRPr lang="zh-CN" altLang="en-US" sz="1400" dirty="0" smtClean="0"/>
          </a:p>
        </p:txBody>
      </p:sp>
      <p:graphicFrame>
        <p:nvGraphicFramePr>
          <p:cNvPr id="16" name="表格 15"/>
          <p:cNvGraphicFramePr/>
          <p:nvPr>
            <p:custDataLst>
              <p:tags r:id="rId2"/>
            </p:custDataLst>
          </p:nvPr>
        </p:nvGraphicFramePr>
        <p:xfrm>
          <a:off x="147320" y="7600950"/>
          <a:ext cx="3208020" cy="214185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81635"/>
                <a:gridCol w="381635"/>
                <a:gridCol w="440690"/>
                <a:gridCol w="356235"/>
                <a:gridCol w="388620"/>
                <a:gridCol w="448310"/>
                <a:gridCol w="810895"/>
              </a:tblGrid>
              <a:tr h="814070"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800"/>
                        <a:t>地块</a:t>
                      </a:r>
                      <a:endParaRPr lang="en-US" sz="800"/>
                    </a:p>
                    <a:p>
                      <a:pPr indent="0" algn="ctr">
                        <a:buNone/>
                      </a:pPr>
                      <a:r>
                        <a:rPr lang="en-US" sz="800"/>
                        <a:t>编号</a:t>
                      </a:r>
                      <a:endParaRPr lang="en-US" altLang="en-US" sz="800"/>
                    </a:p>
                  </a:txBody>
                  <a:tcPr marL="12700" marR="12700" marT="12700" anchor="ctr"/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800"/>
                        <a:t>用地</a:t>
                      </a:r>
                      <a:endParaRPr lang="en-US" sz="800"/>
                    </a:p>
                    <a:p>
                      <a:pPr indent="0" algn="ctr">
                        <a:buNone/>
                      </a:pPr>
                      <a:r>
                        <a:rPr lang="en-US" sz="800"/>
                        <a:t>代码</a:t>
                      </a:r>
                      <a:endParaRPr lang="en-US" altLang="en-US" sz="800"/>
                    </a:p>
                  </a:txBody>
                  <a:tcPr marL="12700" marR="12700" marT="12700" anchor="ctr"/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zh-CN" sz="800"/>
                        <a:t>用地性质</a:t>
                      </a:r>
                      <a:endParaRPr lang="zh-CN" altLang="en-US" sz="800"/>
                    </a:p>
                  </a:txBody>
                  <a:tcPr marL="12700" marR="12700" marT="12700" anchor="ctr"/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zh-CN" sz="800"/>
                        <a:t>用地面积</a:t>
                      </a:r>
                      <a:endParaRPr lang="zh-CN" sz="800"/>
                    </a:p>
                    <a:p>
                      <a:pPr indent="0" algn="ctr">
                        <a:buNone/>
                      </a:pPr>
                      <a:r>
                        <a:rPr lang="zh-CN" sz="800"/>
                        <a:t>（㎡）</a:t>
                      </a:r>
                      <a:endParaRPr lang="zh-CN" altLang="en-US" sz="800"/>
                    </a:p>
                  </a:txBody>
                  <a:tcPr marL="12700" marR="12700" marT="12700" anchor="ctr"/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800"/>
                        <a:t>容积率</a:t>
                      </a:r>
                      <a:endParaRPr lang="en-US" altLang="en-US" sz="800"/>
                    </a:p>
                  </a:txBody>
                  <a:tcPr marL="12700" marR="12700" marT="12700" anchor="ctr"/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zh-CN" sz="800" dirty="0"/>
                        <a:t>配套设施项目名称</a:t>
                      </a:r>
                      <a:endParaRPr lang="zh-CN" altLang="en-US" sz="800" dirty="0"/>
                    </a:p>
                  </a:txBody>
                  <a:tcPr marL="12700" marR="12700" marT="12700" anchor="ctr"/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800" dirty="0" err="1"/>
                        <a:t>备注</a:t>
                      </a:r>
                      <a:endParaRPr lang="en-US" altLang="en-US" sz="800" dirty="0" err="1"/>
                    </a:p>
                  </a:txBody>
                  <a:tcPr marL="12700" marR="12700" marT="12700" anchor="ctr"/>
                </a:tc>
              </a:tr>
              <a:tr h="1327785"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800"/>
                        <a:t>02-08</a:t>
                      </a:r>
                      <a:endParaRPr lang="en-US" altLang="en-US" sz="800"/>
                    </a:p>
                  </a:txBody>
                  <a:tcPr marL="12700" marR="12700" marT="12700" anchor="ctr"/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800"/>
                        <a:t>M1</a:t>
                      </a:r>
                      <a:endParaRPr lang="en-US" altLang="en-US" sz="800"/>
                    </a:p>
                  </a:txBody>
                  <a:tcPr marL="12700" marR="12700" marT="12700" anchor="ctr"/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800"/>
                        <a:t>一类工业用地</a:t>
                      </a:r>
                      <a:endParaRPr lang="en-US" altLang="en-US" sz="800"/>
                    </a:p>
                  </a:txBody>
                  <a:tcPr marL="12700" marR="12700" marT="12700" anchor="ctr"/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800"/>
                        <a:t>34648</a:t>
                      </a:r>
                      <a:endParaRPr lang="en-US" altLang="en-US" sz="800"/>
                    </a:p>
                  </a:txBody>
                  <a:tcPr marL="12700" marR="12700" marT="12700" anchor="ctr"/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800"/>
                        <a:t>1.6</a:t>
                      </a:r>
                      <a:endParaRPr lang="en-US" altLang="en-US" sz="800"/>
                    </a:p>
                  </a:txBody>
                  <a:tcPr marL="12700" marR="12700" marT="12700" anchor="ctr"/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800"/>
                        <a:t>--</a:t>
                      </a:r>
                      <a:endParaRPr lang="en-US" altLang="en-US" sz="800"/>
                    </a:p>
                  </a:txBody>
                  <a:tcPr marL="12700" marR="12700" marT="12700" anchor="ctr"/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800"/>
                        <a:t>产业提升，气排放要符合《大气污染物综合排放标准(GB16297-1996)-级标准的相关规定</a:t>
                      </a:r>
                      <a:endParaRPr lang="en-US" altLang="en-US" sz="800"/>
                    </a:p>
                  </a:txBody>
                  <a:tcPr marL="12700" marR="12700" marT="12700" anchor="ctr"/>
                </a:tc>
              </a:tr>
            </a:tbl>
          </a:graphicData>
        </a:graphic>
      </p:graphicFrame>
      <p:graphicFrame>
        <p:nvGraphicFramePr>
          <p:cNvPr id="17" name="表格 16"/>
          <p:cNvGraphicFramePr/>
          <p:nvPr>
            <p:custDataLst>
              <p:tags r:id="rId3"/>
            </p:custDataLst>
          </p:nvPr>
        </p:nvGraphicFramePr>
        <p:xfrm>
          <a:off x="3509010" y="7610475"/>
          <a:ext cx="3264535" cy="213804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23850"/>
                <a:gridCol w="346075"/>
                <a:gridCol w="398780"/>
                <a:gridCol w="405765"/>
                <a:gridCol w="350520"/>
                <a:gridCol w="475615"/>
                <a:gridCol w="963930"/>
              </a:tblGrid>
              <a:tr h="778510"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800"/>
                        <a:t>地块</a:t>
                      </a:r>
                      <a:endParaRPr lang="en-US" sz="800"/>
                    </a:p>
                    <a:p>
                      <a:pPr indent="0" algn="ctr">
                        <a:buNone/>
                      </a:pPr>
                      <a:r>
                        <a:rPr lang="en-US" sz="800"/>
                        <a:t>编号</a:t>
                      </a:r>
                      <a:endParaRPr lang="en-US" altLang="en-US" sz="800"/>
                    </a:p>
                  </a:txBody>
                  <a:tcPr marL="12700" marR="12700" marT="12700" anchor="ctr"/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800"/>
                        <a:t>用地</a:t>
                      </a:r>
                      <a:endParaRPr lang="en-US" sz="800"/>
                    </a:p>
                    <a:p>
                      <a:pPr indent="0" algn="ctr">
                        <a:buNone/>
                      </a:pPr>
                      <a:r>
                        <a:rPr lang="en-US" sz="800"/>
                        <a:t>代码</a:t>
                      </a:r>
                      <a:endParaRPr lang="en-US" altLang="en-US" sz="800"/>
                    </a:p>
                  </a:txBody>
                  <a:tcPr marL="12700" marR="12700" marT="12700" anchor="ctr"/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zh-CN" sz="800"/>
                        <a:t>用地性质</a:t>
                      </a:r>
                      <a:endParaRPr lang="zh-CN" altLang="en-US" sz="800"/>
                    </a:p>
                  </a:txBody>
                  <a:tcPr marL="12700" marR="12700" marT="12700" anchor="ctr"/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zh-CN" sz="800"/>
                        <a:t>用地面积</a:t>
                      </a:r>
                      <a:endParaRPr lang="zh-CN" sz="800"/>
                    </a:p>
                    <a:p>
                      <a:pPr indent="0" algn="ctr">
                        <a:buNone/>
                      </a:pPr>
                      <a:r>
                        <a:rPr lang="zh-CN" sz="800"/>
                        <a:t>（㎡）</a:t>
                      </a:r>
                      <a:endParaRPr lang="zh-CN" altLang="en-US" sz="800"/>
                    </a:p>
                  </a:txBody>
                  <a:tcPr marL="12700" marR="12700" marT="12700" anchor="ctr"/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800"/>
                        <a:t>容积率</a:t>
                      </a:r>
                      <a:endParaRPr lang="en-US" altLang="en-US" sz="800"/>
                    </a:p>
                  </a:txBody>
                  <a:tcPr marL="12700" marR="12700" marT="12700" anchor="ctr"/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zh-CN" sz="800" dirty="0"/>
                        <a:t>配套设施项目名称</a:t>
                      </a:r>
                      <a:endParaRPr lang="zh-CN" altLang="en-US" sz="800" dirty="0"/>
                    </a:p>
                  </a:txBody>
                  <a:tcPr marL="12700" marR="12700" marT="12700" anchor="ctr"/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800" dirty="0" err="1"/>
                        <a:t>备注</a:t>
                      </a:r>
                      <a:endParaRPr lang="en-US" altLang="en-US" sz="800" dirty="0" err="1"/>
                    </a:p>
                  </a:txBody>
                  <a:tcPr marL="12700" marR="12700" marT="12700" anchor="ctr"/>
                </a:tc>
              </a:tr>
              <a:tr h="680085"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800"/>
                        <a:t>02-08-01</a:t>
                      </a:r>
                      <a:endParaRPr lang="en-US" altLang="en-US" sz="800"/>
                    </a:p>
                  </a:txBody>
                  <a:tcPr marL="12700" marR="12700" marT="12700" anchor="ctr"/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800"/>
                        <a:t>M1</a:t>
                      </a:r>
                      <a:endParaRPr lang="en-US" altLang="en-US" sz="800"/>
                    </a:p>
                  </a:txBody>
                  <a:tcPr marL="12700" marR="12700" marT="12700" anchor="ctr"/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800"/>
                        <a:t>普通工业用地</a:t>
                      </a:r>
                      <a:endParaRPr lang="en-US" altLang="en-US" sz="800"/>
                    </a:p>
                  </a:txBody>
                  <a:tcPr marL="12700" marR="12700" marT="12700" anchor="ctr"/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800"/>
                        <a:t>9934</a:t>
                      </a:r>
                      <a:endParaRPr lang="en-US" altLang="en-US" sz="800"/>
                    </a:p>
                  </a:txBody>
                  <a:tcPr marL="12700" marR="12700" marT="12700" anchor="ctr"/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800"/>
                        <a:t>3.5</a:t>
                      </a:r>
                      <a:endParaRPr lang="en-US" altLang="en-US" sz="800"/>
                    </a:p>
                  </a:txBody>
                  <a:tcPr marL="12700" marR="12700" marT="12700" anchor="ctr"/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800"/>
                        <a:t>社区体育活动场地</a:t>
                      </a:r>
                      <a:endParaRPr lang="en-US" altLang="en-US" sz="800"/>
                    </a:p>
                  </a:txBody>
                  <a:tcPr marL="12700" marR="12700" marT="12700" anchor="ctr"/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800"/>
                        <a:t>产业提升，气排放要符合《大气污染物综合排放标准(GB16297-1996)-级标准的相关规定</a:t>
                      </a:r>
                      <a:endParaRPr lang="en-US" altLang="en-US" sz="800"/>
                    </a:p>
                  </a:txBody>
                  <a:tcPr marL="12700" marR="12700" marT="12700" anchor="ctr"/>
                </a:tc>
              </a:tr>
              <a:tr h="679450"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800"/>
                        <a:t>02-08-02</a:t>
                      </a:r>
                      <a:endParaRPr lang="en-US" altLang="en-US" sz="800"/>
                    </a:p>
                  </a:txBody>
                  <a:tcPr marL="12700" marR="12700" marT="12700" anchor="ctr"/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800"/>
                        <a:t>M1</a:t>
                      </a:r>
                      <a:endParaRPr lang="en-US" altLang="en-US" sz="800"/>
                    </a:p>
                  </a:txBody>
                  <a:tcPr marL="12700" marR="12700" marT="12700" anchor="ctr"/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800">
                          <a:sym typeface="+mn-ea"/>
                        </a:rPr>
                        <a:t>普通工业用地</a:t>
                      </a:r>
                      <a:endParaRPr lang="en-US" altLang="en-US" sz="800">
                        <a:sym typeface="+mn-ea"/>
                      </a:endParaRPr>
                    </a:p>
                  </a:txBody>
                  <a:tcPr marL="12700" marR="12700" marT="12700" anchor="ctr"/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800"/>
                        <a:t>24714</a:t>
                      </a:r>
                      <a:endParaRPr lang="en-US" altLang="en-US" sz="800"/>
                    </a:p>
                  </a:txBody>
                  <a:tcPr marL="12700" marR="12700" marT="12700" anchor="ctr"/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800"/>
                        <a:t>1.6</a:t>
                      </a:r>
                      <a:endParaRPr lang="en-US" altLang="en-US" sz="800"/>
                    </a:p>
                  </a:txBody>
                  <a:tcPr marL="12700" marR="12700" marT="12700" anchor="ctr"/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800"/>
                        <a:t>--</a:t>
                      </a:r>
                      <a:endParaRPr lang="en-US" altLang="en-US" sz="800"/>
                    </a:p>
                  </a:txBody>
                  <a:tcPr marL="12700" marR="12700" marT="12700" anchor="ctr"/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800"/>
                        <a:t>产业提升，气排放要符合《大气污染物综合排放标准(GB16297-1996)-级标准的相关规定</a:t>
                      </a:r>
                      <a:endParaRPr lang="en-US" altLang="en-US" sz="800"/>
                    </a:p>
                  </a:txBody>
                  <a:tcPr marL="12700" marR="12700" marT="12700" anchor="ctr"/>
                </a:tc>
              </a:tr>
            </a:tbl>
          </a:graphicData>
        </a:graphic>
      </p:graphicFrame>
      <p:sp>
        <p:nvSpPr>
          <p:cNvPr id="18" name="矩形 17"/>
          <p:cNvSpPr/>
          <p:nvPr/>
        </p:nvSpPr>
        <p:spPr>
          <a:xfrm>
            <a:off x="148590" y="3820160"/>
            <a:ext cx="6654800" cy="296545"/>
          </a:xfrm>
          <a:prstGeom prst="rect">
            <a:avLst/>
          </a:prstGeom>
          <a:gradFill flip="none" rotWithShape="1">
            <a:gsLst>
              <a:gs pos="18000">
                <a:schemeClr val="accent1">
                  <a:lumMod val="5000"/>
                  <a:lumOff val="95000"/>
                </a:schemeClr>
              </a:gs>
              <a:gs pos="54000">
                <a:schemeClr val="accent1">
                  <a:lumMod val="45000"/>
                  <a:lumOff val="55000"/>
                </a:schemeClr>
              </a:gs>
              <a:gs pos="70000">
                <a:schemeClr val="accent1">
                  <a:lumMod val="45000"/>
                  <a:lumOff val="55000"/>
                </a:schemeClr>
              </a:gs>
              <a:gs pos="100000">
                <a:srgbClr val="5891D6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zh-CN" altLang="en-US" sz="705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9" name="文本框 18"/>
          <p:cNvSpPr txBox="1"/>
          <p:nvPr/>
        </p:nvSpPr>
        <p:spPr>
          <a:xfrm>
            <a:off x="147320" y="3802380"/>
            <a:ext cx="1803400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6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实施深化</a:t>
            </a:r>
            <a:r>
              <a:rPr lang="zh-CN" altLang="en-US" sz="16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方案</a:t>
            </a:r>
            <a:endParaRPr lang="zh-CN" altLang="en-US" sz="1600" b="1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1" name="任意多边形 10"/>
          <p:cNvSpPr/>
          <p:nvPr/>
        </p:nvSpPr>
        <p:spPr>
          <a:xfrm>
            <a:off x="2790190" y="2136775"/>
            <a:ext cx="374650" cy="352425"/>
          </a:xfrm>
          <a:custGeom>
            <a:avLst/>
            <a:gdLst>
              <a:gd name="connisteX0" fmla="*/ 568960 w 1102360"/>
              <a:gd name="connsiteY0" fmla="*/ 0 h 1036320"/>
              <a:gd name="connisteX1" fmla="*/ 0 w 1102360"/>
              <a:gd name="connsiteY1" fmla="*/ 609600 h 1036320"/>
              <a:gd name="connisteX2" fmla="*/ 447040 w 1102360"/>
              <a:gd name="connsiteY2" fmla="*/ 1036320 h 1036320"/>
              <a:gd name="connisteX3" fmla="*/ 960120 w 1102360"/>
              <a:gd name="connsiteY3" fmla="*/ 706120 h 1036320"/>
              <a:gd name="connisteX4" fmla="*/ 1097280 w 1102360"/>
              <a:gd name="connsiteY4" fmla="*/ 584200 h 1036320"/>
              <a:gd name="connisteX5" fmla="*/ 1102360 w 1102360"/>
              <a:gd name="connsiteY5" fmla="*/ 482600 h 1036320"/>
              <a:gd name="connisteX6" fmla="*/ 568960 w 1102360"/>
              <a:gd name="connsiteY6" fmla="*/ 0 h 103632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</a:cxnLst>
            <a:rect l="l" t="t" r="r" b="b"/>
            <a:pathLst>
              <a:path w="1102360" h="1036320">
                <a:moveTo>
                  <a:pt x="568960" y="0"/>
                </a:moveTo>
                <a:lnTo>
                  <a:pt x="0" y="609600"/>
                </a:lnTo>
                <a:lnTo>
                  <a:pt x="447040" y="1036320"/>
                </a:lnTo>
                <a:lnTo>
                  <a:pt x="960120" y="706120"/>
                </a:lnTo>
                <a:lnTo>
                  <a:pt x="1097280" y="584200"/>
                </a:lnTo>
                <a:lnTo>
                  <a:pt x="1102360" y="482600"/>
                </a:lnTo>
                <a:lnTo>
                  <a:pt x="568960" y="0"/>
                </a:lnTo>
                <a:close/>
              </a:path>
            </a:pathLst>
          </a:custGeom>
          <a:noFill/>
          <a:ln w="28575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0000"/>
                </a:soli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rgbClr val="FF0000"/>
              </a:solidFill>
            </a:endParaRPr>
          </a:p>
        </p:txBody>
      </p:sp>
      <p:pic>
        <p:nvPicPr>
          <p:cNvPr id="35" name="图片 34"/>
          <p:cNvPicPr>
            <a:picLocks noChangeAspect="1"/>
          </p:cNvPicPr>
          <p:nvPr/>
        </p:nvPicPr>
        <p:blipFill>
          <a:blip r:embed="rId4"/>
          <a:srcRect t="823" r="409"/>
          <a:stretch>
            <a:fillRect/>
          </a:stretch>
        </p:blipFill>
        <p:spPr>
          <a:xfrm>
            <a:off x="144145" y="4241165"/>
            <a:ext cx="3211195" cy="2792095"/>
          </a:xfrm>
          <a:prstGeom prst="rect">
            <a:avLst/>
          </a:prstGeom>
        </p:spPr>
      </p:pic>
      <p:grpSp>
        <p:nvGrpSpPr>
          <p:cNvPr id="34" name="组合 33"/>
          <p:cNvGrpSpPr/>
          <p:nvPr/>
        </p:nvGrpSpPr>
        <p:grpSpPr>
          <a:xfrm>
            <a:off x="144145" y="4241165"/>
            <a:ext cx="6629400" cy="2797810"/>
            <a:chOff x="227" y="6679"/>
            <a:chExt cx="10440" cy="4406"/>
          </a:xfrm>
        </p:grpSpPr>
        <p:pic>
          <p:nvPicPr>
            <p:cNvPr id="3" name="图片 2"/>
            <p:cNvPicPr>
              <a:picLocks noChangeAspect="1"/>
            </p:cNvPicPr>
            <p:nvPr>
              <p:custDataLst>
                <p:tags r:id="rId5"/>
              </p:custDataLst>
            </p:nvPr>
          </p:nvPicPr>
          <p:blipFill>
            <a:blip r:embed="rId6"/>
            <a:stretch>
              <a:fillRect/>
            </a:stretch>
          </p:blipFill>
          <p:spPr>
            <a:xfrm>
              <a:off x="5605" y="6679"/>
              <a:ext cx="5062" cy="4406"/>
            </a:xfrm>
            <a:prstGeom prst="rect">
              <a:avLst/>
            </a:prstGeom>
          </p:spPr>
        </p:pic>
        <p:sp>
          <p:nvSpPr>
            <p:cNvPr id="6" name="文本框 5"/>
            <p:cNvSpPr txBox="1"/>
            <p:nvPr>
              <p:custDataLst>
                <p:tags r:id="rId7"/>
              </p:custDataLst>
            </p:nvPr>
          </p:nvSpPr>
          <p:spPr>
            <a:xfrm>
              <a:off x="227" y="6679"/>
              <a:ext cx="1877" cy="434"/>
            </a:xfrm>
            <a:prstGeom prst="rect">
              <a:avLst/>
            </a:prstGeom>
            <a:solidFill>
              <a:srgbClr val="FFFFFF">
                <a:alpha val="64000"/>
              </a:srgbClr>
            </a:solidFill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>
                <a:defRPr sz="5000" b="1">
                  <a:latin typeface="微软雅黑" panose="020B0503020204020204" pitchFamily="34" charset="-122"/>
                  <a:ea typeface="微软雅黑" panose="020B0503020204020204" pitchFamily="34" charset="-122"/>
                </a:defRPr>
              </a:lvl1pPr>
            </a:lstStyle>
            <a:p>
              <a:pPr algn="ctr"/>
              <a:r>
                <a:rPr lang="zh-CN" altLang="en-US" sz="1200" dirty="0" smtClean="0"/>
                <a:t>法定图则规划</a:t>
              </a:r>
              <a:endParaRPr lang="zh-CN" altLang="en-US" sz="1200" dirty="0" smtClean="0"/>
            </a:p>
          </p:txBody>
        </p:sp>
        <p:sp>
          <p:nvSpPr>
            <p:cNvPr id="7" name="文本框 6"/>
            <p:cNvSpPr txBox="1"/>
            <p:nvPr>
              <p:custDataLst>
                <p:tags r:id="rId8"/>
              </p:custDataLst>
            </p:nvPr>
          </p:nvSpPr>
          <p:spPr>
            <a:xfrm>
              <a:off x="5605" y="6679"/>
              <a:ext cx="2122" cy="434"/>
            </a:xfrm>
            <a:prstGeom prst="rect">
              <a:avLst/>
            </a:prstGeom>
            <a:solidFill>
              <a:srgbClr val="FFFFFF">
                <a:alpha val="64000"/>
              </a:srgbClr>
            </a:solidFill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>
                <a:defRPr sz="5000" b="1">
                  <a:latin typeface="微软雅黑" panose="020B0503020204020204" pitchFamily="34" charset="-122"/>
                  <a:ea typeface="微软雅黑" panose="020B0503020204020204" pitchFamily="34" charset="-122"/>
                </a:defRPr>
              </a:lvl1pPr>
            </a:lstStyle>
            <a:p>
              <a:pPr algn="ctr"/>
              <a:r>
                <a:rPr lang="zh-CN" altLang="en-US" sz="1200" dirty="0" smtClean="0"/>
                <a:t>实施深化</a:t>
              </a:r>
              <a:r>
                <a:rPr lang="zh-CN" altLang="en-US" sz="1200" dirty="0" smtClean="0"/>
                <a:t>方案</a:t>
              </a:r>
              <a:endParaRPr lang="zh-CN" altLang="en-US" sz="1200" dirty="0" smtClean="0"/>
            </a:p>
          </p:txBody>
        </p:sp>
        <p:sp>
          <p:nvSpPr>
            <p:cNvPr id="12" name="文本框 11"/>
            <p:cNvSpPr txBox="1"/>
            <p:nvPr/>
          </p:nvSpPr>
          <p:spPr>
            <a:xfrm>
              <a:off x="2102" y="7174"/>
              <a:ext cx="470" cy="386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p>
              <a:r>
                <a:rPr lang="zh-CN" altLang="en-US" sz="1000" b="1" dirty="0" smtClean="0">
                  <a:latin typeface="微软雅黑" panose="020B0503020204020204" pitchFamily="34" charset="-122"/>
                  <a:ea typeface="微软雅黑" panose="020B0503020204020204" pitchFamily="34" charset="-122"/>
                  <a:sym typeface="+mn-ea"/>
                </a:rPr>
                <a:t>香</a:t>
              </a:r>
              <a:endParaRPr lang="zh-CN" altLang="en-US" sz="1000" b="1" dirty="0" smtClean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endParaRPr>
            </a:p>
          </p:txBody>
        </p:sp>
        <p:sp>
          <p:nvSpPr>
            <p:cNvPr id="13" name="文本框 12"/>
            <p:cNvSpPr txBox="1"/>
            <p:nvPr/>
          </p:nvSpPr>
          <p:spPr>
            <a:xfrm>
              <a:off x="2678" y="7736"/>
              <a:ext cx="470" cy="386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p>
              <a:r>
                <a:rPr lang="zh-CN" altLang="en-US" sz="1000" b="1" dirty="0" smtClean="0">
                  <a:latin typeface="微软雅黑" panose="020B0503020204020204" pitchFamily="34" charset="-122"/>
                  <a:ea typeface="微软雅黑" panose="020B0503020204020204" pitchFamily="34" charset="-122"/>
                  <a:sym typeface="+mn-ea"/>
                </a:rPr>
                <a:t>叶</a:t>
              </a:r>
              <a:endParaRPr lang="zh-CN" altLang="en-US" sz="1000" b="1" dirty="0" smtClean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endParaRPr>
            </a:p>
          </p:txBody>
        </p:sp>
        <p:sp>
          <p:nvSpPr>
            <p:cNvPr id="20" name="文本框 19"/>
            <p:cNvSpPr txBox="1"/>
            <p:nvPr/>
          </p:nvSpPr>
          <p:spPr>
            <a:xfrm>
              <a:off x="3230" y="8216"/>
              <a:ext cx="470" cy="386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p>
              <a:r>
                <a:rPr lang="zh-CN" altLang="en-US" sz="1000" b="1" dirty="0" smtClean="0">
                  <a:latin typeface="微软雅黑" panose="020B0503020204020204" pitchFamily="34" charset="-122"/>
                  <a:ea typeface="微软雅黑" panose="020B0503020204020204" pitchFamily="34" charset="-122"/>
                  <a:sym typeface="+mn-ea"/>
                </a:rPr>
                <a:t>东</a:t>
              </a:r>
              <a:endParaRPr lang="zh-CN" altLang="en-US" sz="1000" b="1" dirty="0" smtClean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endParaRPr>
            </a:p>
          </p:txBody>
        </p:sp>
        <p:sp>
          <p:nvSpPr>
            <p:cNvPr id="21" name="文本框 20"/>
            <p:cNvSpPr txBox="1"/>
            <p:nvPr/>
          </p:nvSpPr>
          <p:spPr>
            <a:xfrm>
              <a:off x="3778" y="8733"/>
              <a:ext cx="470" cy="386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p>
              <a:r>
                <a:rPr lang="zh-CN" altLang="en-US" sz="1000" b="1" dirty="0" smtClean="0">
                  <a:latin typeface="微软雅黑" panose="020B0503020204020204" pitchFamily="34" charset="-122"/>
                  <a:ea typeface="微软雅黑" panose="020B0503020204020204" pitchFamily="34" charset="-122"/>
                  <a:sym typeface="+mn-ea"/>
                </a:rPr>
                <a:t>路</a:t>
              </a:r>
              <a:endParaRPr lang="zh-CN" altLang="en-US" sz="1000" b="1" dirty="0" smtClean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endParaRPr>
            </a:p>
          </p:txBody>
        </p:sp>
        <p:sp>
          <p:nvSpPr>
            <p:cNvPr id="22" name="文本框 21"/>
            <p:cNvSpPr txBox="1"/>
            <p:nvPr/>
          </p:nvSpPr>
          <p:spPr>
            <a:xfrm>
              <a:off x="7502" y="7174"/>
              <a:ext cx="470" cy="386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p>
              <a:r>
                <a:rPr lang="zh-CN" altLang="en-US" sz="1000" b="1" dirty="0" smtClean="0">
                  <a:latin typeface="微软雅黑" panose="020B0503020204020204" pitchFamily="34" charset="-122"/>
                  <a:ea typeface="微软雅黑" panose="020B0503020204020204" pitchFamily="34" charset="-122"/>
                  <a:sym typeface="+mn-ea"/>
                </a:rPr>
                <a:t>香</a:t>
              </a:r>
              <a:endParaRPr lang="zh-CN" altLang="en-US" sz="1000" b="1" dirty="0" smtClean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endParaRPr>
            </a:p>
          </p:txBody>
        </p:sp>
        <p:sp>
          <p:nvSpPr>
            <p:cNvPr id="23" name="文本框 22"/>
            <p:cNvSpPr txBox="1"/>
            <p:nvPr/>
          </p:nvSpPr>
          <p:spPr>
            <a:xfrm>
              <a:off x="8078" y="7736"/>
              <a:ext cx="470" cy="386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p>
              <a:r>
                <a:rPr lang="zh-CN" altLang="en-US" sz="1000" b="1" dirty="0" smtClean="0">
                  <a:latin typeface="微软雅黑" panose="020B0503020204020204" pitchFamily="34" charset="-122"/>
                  <a:ea typeface="微软雅黑" panose="020B0503020204020204" pitchFamily="34" charset="-122"/>
                  <a:sym typeface="+mn-ea"/>
                </a:rPr>
                <a:t>叶</a:t>
              </a:r>
              <a:endParaRPr lang="zh-CN" altLang="en-US" sz="1000" b="1" dirty="0" smtClean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endParaRPr>
            </a:p>
          </p:txBody>
        </p:sp>
        <p:sp>
          <p:nvSpPr>
            <p:cNvPr id="24" name="文本框 23"/>
            <p:cNvSpPr txBox="1"/>
            <p:nvPr/>
          </p:nvSpPr>
          <p:spPr>
            <a:xfrm>
              <a:off x="8630" y="8216"/>
              <a:ext cx="470" cy="386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p>
              <a:r>
                <a:rPr lang="zh-CN" altLang="en-US" sz="1000" b="1" dirty="0" smtClean="0">
                  <a:latin typeface="微软雅黑" panose="020B0503020204020204" pitchFamily="34" charset="-122"/>
                  <a:ea typeface="微软雅黑" panose="020B0503020204020204" pitchFamily="34" charset="-122"/>
                  <a:sym typeface="+mn-ea"/>
                </a:rPr>
                <a:t>东</a:t>
              </a:r>
              <a:endParaRPr lang="zh-CN" altLang="en-US" sz="1000" b="1" dirty="0" smtClean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endParaRPr>
            </a:p>
          </p:txBody>
        </p:sp>
        <p:sp>
          <p:nvSpPr>
            <p:cNvPr id="25" name="文本框 24"/>
            <p:cNvSpPr txBox="1"/>
            <p:nvPr/>
          </p:nvSpPr>
          <p:spPr>
            <a:xfrm>
              <a:off x="9178" y="8733"/>
              <a:ext cx="470" cy="386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p>
              <a:r>
                <a:rPr lang="zh-CN" altLang="en-US" sz="1000" b="1" dirty="0" smtClean="0">
                  <a:latin typeface="微软雅黑" panose="020B0503020204020204" pitchFamily="34" charset="-122"/>
                  <a:ea typeface="微软雅黑" panose="020B0503020204020204" pitchFamily="34" charset="-122"/>
                  <a:sym typeface="+mn-ea"/>
                </a:rPr>
                <a:t>路</a:t>
              </a:r>
              <a:endParaRPr lang="zh-CN" altLang="en-US" sz="1000" b="1" dirty="0" smtClean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endParaRPr>
            </a:p>
          </p:txBody>
        </p:sp>
        <p:sp>
          <p:nvSpPr>
            <p:cNvPr id="26" name="文本框 25"/>
            <p:cNvSpPr txBox="1"/>
            <p:nvPr/>
          </p:nvSpPr>
          <p:spPr>
            <a:xfrm>
              <a:off x="8768" y="9463"/>
              <a:ext cx="470" cy="386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p>
              <a:r>
                <a:rPr lang="zh-CN" altLang="en-US" sz="1000" b="1" dirty="0" smtClean="0">
                  <a:latin typeface="微软雅黑" panose="020B0503020204020204" pitchFamily="34" charset="-122"/>
                  <a:ea typeface="微软雅黑" panose="020B0503020204020204" pitchFamily="34" charset="-122"/>
                  <a:sym typeface="+mn-ea"/>
                </a:rPr>
                <a:t>路</a:t>
              </a:r>
              <a:endParaRPr lang="zh-CN" altLang="en-US" sz="1000" b="1" dirty="0" smtClean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endParaRPr>
            </a:p>
          </p:txBody>
        </p:sp>
        <p:sp>
          <p:nvSpPr>
            <p:cNvPr id="27" name="文本框 26"/>
            <p:cNvSpPr txBox="1"/>
            <p:nvPr/>
          </p:nvSpPr>
          <p:spPr>
            <a:xfrm>
              <a:off x="7912" y="9870"/>
              <a:ext cx="470" cy="386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p>
              <a:r>
                <a:rPr lang="zh-CN" altLang="en-US" sz="1000" b="1" dirty="0" smtClean="0">
                  <a:latin typeface="微软雅黑" panose="020B0503020204020204" pitchFamily="34" charset="-122"/>
                  <a:ea typeface="微软雅黑" panose="020B0503020204020204" pitchFamily="34" charset="-122"/>
                  <a:sym typeface="+mn-ea"/>
                </a:rPr>
                <a:t>园</a:t>
              </a:r>
              <a:endParaRPr lang="zh-CN" altLang="en-US" sz="1000" b="1" dirty="0" smtClean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endParaRPr>
            </a:p>
          </p:txBody>
        </p:sp>
        <p:sp>
          <p:nvSpPr>
            <p:cNvPr id="28" name="文本框 27"/>
            <p:cNvSpPr txBox="1"/>
            <p:nvPr/>
          </p:nvSpPr>
          <p:spPr>
            <a:xfrm>
              <a:off x="6984" y="10216"/>
              <a:ext cx="470" cy="386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p>
              <a:r>
                <a:rPr lang="zh-CN" altLang="en-US" sz="1000" b="1" dirty="0" smtClean="0">
                  <a:latin typeface="微软雅黑" panose="020B0503020204020204" pitchFamily="34" charset="-122"/>
                  <a:ea typeface="微软雅黑" panose="020B0503020204020204" pitchFamily="34" charset="-122"/>
                  <a:sym typeface="+mn-ea"/>
                </a:rPr>
                <a:t>技</a:t>
              </a:r>
              <a:endParaRPr lang="zh-CN" altLang="en-US" sz="1000" b="1" dirty="0" smtClean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endParaRPr>
            </a:p>
          </p:txBody>
        </p:sp>
        <p:sp>
          <p:nvSpPr>
            <p:cNvPr id="29" name="文本框 28"/>
            <p:cNvSpPr txBox="1"/>
            <p:nvPr/>
          </p:nvSpPr>
          <p:spPr>
            <a:xfrm>
              <a:off x="6064" y="10522"/>
              <a:ext cx="470" cy="386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p>
              <a:r>
                <a:rPr lang="zh-CN" altLang="en-US" sz="1000" b="1" dirty="0" smtClean="0">
                  <a:latin typeface="微软雅黑" panose="020B0503020204020204" pitchFamily="34" charset="-122"/>
                  <a:ea typeface="微软雅黑" panose="020B0503020204020204" pitchFamily="34" charset="-122"/>
                  <a:sym typeface="+mn-ea"/>
                </a:rPr>
                <a:t>科</a:t>
              </a:r>
              <a:endParaRPr lang="zh-CN" altLang="en-US" sz="1000" b="1" dirty="0" smtClean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endParaRPr>
            </a:p>
          </p:txBody>
        </p:sp>
        <p:sp>
          <p:nvSpPr>
            <p:cNvPr id="30" name="文本框 29"/>
            <p:cNvSpPr txBox="1"/>
            <p:nvPr/>
          </p:nvSpPr>
          <p:spPr>
            <a:xfrm>
              <a:off x="3362" y="9434"/>
              <a:ext cx="470" cy="386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p>
              <a:r>
                <a:rPr lang="zh-CN" altLang="en-US" sz="1000" b="1" dirty="0" smtClean="0">
                  <a:latin typeface="微软雅黑" panose="020B0503020204020204" pitchFamily="34" charset="-122"/>
                  <a:ea typeface="微软雅黑" panose="020B0503020204020204" pitchFamily="34" charset="-122"/>
                  <a:sym typeface="+mn-ea"/>
                </a:rPr>
                <a:t>路</a:t>
              </a:r>
              <a:endParaRPr lang="zh-CN" altLang="en-US" sz="1000" b="1" dirty="0" smtClean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endParaRPr>
            </a:p>
          </p:txBody>
        </p:sp>
        <p:sp>
          <p:nvSpPr>
            <p:cNvPr id="31" name="文本框 30"/>
            <p:cNvSpPr txBox="1"/>
            <p:nvPr/>
          </p:nvSpPr>
          <p:spPr>
            <a:xfrm>
              <a:off x="2506" y="9841"/>
              <a:ext cx="470" cy="386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p>
              <a:r>
                <a:rPr lang="zh-CN" altLang="en-US" sz="1000" b="1" dirty="0" smtClean="0">
                  <a:latin typeface="微软雅黑" panose="020B0503020204020204" pitchFamily="34" charset="-122"/>
                  <a:ea typeface="微软雅黑" panose="020B0503020204020204" pitchFamily="34" charset="-122"/>
                  <a:sym typeface="+mn-ea"/>
                </a:rPr>
                <a:t>园</a:t>
              </a:r>
              <a:endParaRPr lang="zh-CN" altLang="en-US" sz="1000" b="1" dirty="0" smtClean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endParaRPr>
            </a:p>
          </p:txBody>
        </p:sp>
        <p:sp>
          <p:nvSpPr>
            <p:cNvPr id="32" name="文本框 31"/>
            <p:cNvSpPr txBox="1"/>
            <p:nvPr/>
          </p:nvSpPr>
          <p:spPr>
            <a:xfrm>
              <a:off x="1578" y="10187"/>
              <a:ext cx="470" cy="386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p>
              <a:r>
                <a:rPr lang="zh-CN" altLang="en-US" sz="1000" b="1" dirty="0" smtClean="0">
                  <a:latin typeface="微软雅黑" panose="020B0503020204020204" pitchFamily="34" charset="-122"/>
                  <a:ea typeface="微软雅黑" panose="020B0503020204020204" pitchFamily="34" charset="-122"/>
                  <a:sym typeface="+mn-ea"/>
                </a:rPr>
                <a:t>技</a:t>
              </a:r>
              <a:endParaRPr lang="zh-CN" altLang="en-US" sz="1000" b="1" dirty="0" smtClean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endParaRPr>
            </a:p>
          </p:txBody>
        </p:sp>
        <p:sp>
          <p:nvSpPr>
            <p:cNvPr id="33" name="文本框 32"/>
            <p:cNvSpPr txBox="1"/>
            <p:nvPr/>
          </p:nvSpPr>
          <p:spPr>
            <a:xfrm>
              <a:off x="658" y="10493"/>
              <a:ext cx="470" cy="386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p>
              <a:r>
                <a:rPr lang="zh-CN" altLang="en-US" sz="1000" b="1" dirty="0" smtClean="0">
                  <a:latin typeface="微软雅黑" panose="020B0503020204020204" pitchFamily="34" charset="-122"/>
                  <a:ea typeface="微软雅黑" panose="020B0503020204020204" pitchFamily="34" charset="-122"/>
                  <a:sym typeface="+mn-ea"/>
                </a:rPr>
                <a:t>科</a:t>
              </a:r>
              <a:endParaRPr lang="zh-CN" altLang="en-US" sz="1000" b="1" dirty="0" smtClean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p="http://schemas.openxmlformats.org/presentationml/2006/main">
  <p:tag name="TABLE_ENDDRAG_ORIGIN_RECT" val="252*168"/>
  <p:tag name="TABLE_ENDDRAG_RECT" val="11*598*252*168"/>
</p:tagLst>
</file>

<file path=ppt/tags/tag2.xml><?xml version="1.0" encoding="utf-8"?>
<p:tagLst xmlns:p="http://schemas.openxmlformats.org/presentationml/2006/main">
  <p:tag name="TABLE_ENDDRAG_ORIGIN_RECT" val="257*168"/>
  <p:tag name="TABLE_ENDDRAG_RECT" val="276*599*257*168"/>
</p:tagLst>
</file>

<file path=ppt/tags/tag3.xml><?xml version="1.0" encoding="utf-8"?>
<p:tagLst xmlns:p="http://schemas.openxmlformats.org/presentationml/2006/main">
  <p:tag name="KSO_WM_DIAGRAM_VIRTUALLY_FRAME" val="{&quot;height&quot;:220.45,&quot;left&quot;:10.7,&quot;top&quot;:333.95,&quot;width&quot;:535.15}"/>
</p:tagLst>
</file>

<file path=ppt/tags/tag4.xml><?xml version="1.0" encoding="utf-8"?>
<p:tagLst xmlns:p="http://schemas.openxmlformats.org/presentationml/2006/main">
  <p:tag name="KSO_WM_DIAGRAM_VIRTUALLY_FRAME" val="{&quot;height&quot;:220.45,&quot;left&quot;:10.7,&quot;top&quot;:333.95,&quot;width&quot;:535.15}"/>
</p:tagLst>
</file>

<file path=ppt/tags/tag5.xml><?xml version="1.0" encoding="utf-8"?>
<p:tagLst xmlns:p="http://schemas.openxmlformats.org/presentationml/2006/main">
  <p:tag name="KSO_WM_DIAGRAM_VIRTUALLY_FRAME" val="{&quot;height&quot;:220.45,&quot;left&quot;:10.7,&quot;top&quot;:333.95,&quot;width&quot;:535.15}"/>
</p:tagLst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"/>
        <a:ea typeface=""/>
        <a:cs typeface=""/>
      </a:majorFont>
      <a:minorFont>
        <a:latin typeface="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satMod val="110000"/>
                <a:lum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satMod val="105000"/>
                <a:lum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shade val="94000"/>
              </a:schemeClr>
            </a:gs>
            <a:gs pos="50000">
              <a:schemeClr val="phClr">
                <a:lumMod val="110000"/>
                <a:satMod val="100000"/>
                <a:tint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357</Words>
  <Application>WPS 演示</Application>
  <PresentationFormat>自定义</PresentationFormat>
  <Paragraphs>122</Paragraphs>
  <Slides>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8" baseType="lpstr">
      <vt:lpstr>Arial</vt:lpstr>
      <vt:lpstr>宋体</vt:lpstr>
      <vt:lpstr>Wingdings</vt:lpstr>
      <vt:lpstr>微软雅黑</vt:lpstr>
      <vt:lpstr>Arial Unicode MS</vt:lpstr>
      <vt:lpstr>Calibri</vt:lpstr>
      <vt:lpstr>Office theme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邹家正</dc:creator>
  <cp:lastModifiedBy>一个有趣的人</cp:lastModifiedBy>
  <cp:revision>182</cp:revision>
  <cp:lastPrinted>2024-06-05T12:04:00Z</cp:lastPrinted>
  <dcterms:created xsi:type="dcterms:W3CDTF">2026-06-25T01:34:00Z</dcterms:created>
  <dcterms:modified xsi:type="dcterms:W3CDTF">2026-07-03T01:50:01Z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0B434EBE3BE54A118B31C6F6E01C40DD_13</vt:lpwstr>
  </property>
  <property fmtid="{D5CDD505-2E9C-101B-9397-08002B2CF9AE}" pid="3" name="KSOProductBuildVer">
    <vt:lpwstr>2052-12.1.0.26895</vt:lpwstr>
  </property>
</Properties>
</file>