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6858000" cy="990346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1D6"/>
    <a:srgbClr val="0C76B5"/>
    <a:srgbClr val="096DB3"/>
    <a:srgbClr val="026FCF"/>
    <a:srgbClr val="73B0DE"/>
    <a:srgbClr val="5A8CDD"/>
    <a:srgbClr val="5A8DDC"/>
    <a:srgbClr val="7D9AB6"/>
    <a:srgbClr val="00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6" autoAdjust="0"/>
    <p:restoredTop sz="94660"/>
  </p:normalViewPr>
  <p:slideViewPr>
    <p:cSldViewPr snapToGrid="0">
      <p:cViewPr>
        <p:scale>
          <a:sx n="25" d="100"/>
          <a:sy n="25" d="100"/>
        </p:scale>
        <p:origin x="141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55575" rtl="0" eaLnBrk="1" latinLnBrk="0" hangingPunct="1">
        <a:lnSpc>
          <a:spcPct val="90000"/>
        </a:lnSpc>
        <a:spcBef>
          <a:spcPct val="0"/>
        </a:spcBef>
        <a:buNone/>
        <a:defRPr sz="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35" indent="-38735" algn="l" defTabSz="155575" rtl="0" eaLnBrk="1" latinLnBrk="0" hangingPunct="1">
        <a:lnSpc>
          <a:spcPct val="90000"/>
        </a:lnSpc>
        <a:spcBef>
          <a:spcPct val="34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1pPr>
      <a:lvl2pPr marL="116205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41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40" kern="1200">
          <a:solidFill>
            <a:schemeClr val="tx1"/>
          </a:solidFill>
          <a:latin typeface="+mn-lt"/>
          <a:ea typeface="+mn-ea"/>
          <a:cs typeface="+mn-cs"/>
        </a:defRPr>
      </a:lvl3pPr>
      <a:lvl4pPr marL="271780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4pPr>
      <a:lvl5pPr marL="349250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5pPr>
      <a:lvl6pPr marL="427355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6pPr>
      <a:lvl7pPr marL="504825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7pPr>
      <a:lvl8pPr marL="582295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8pPr>
      <a:lvl9pPr marL="660400" indent="-38735" algn="l" defTabSz="155575" rtl="0" eaLnBrk="1" latinLnBrk="0" hangingPunct="1">
        <a:lnSpc>
          <a:spcPct val="90000"/>
        </a:lnSpc>
        <a:spcBef>
          <a:spcPct val="17000"/>
        </a:spcBef>
        <a:buFont typeface="Arial" panose="020B0604020202020204" pitchFamily="34" charset="0"/>
        <a:buChar char="•"/>
        <a:defRPr sz="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1pPr>
      <a:lvl2pPr marL="77470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2pPr>
      <a:lvl3pPr marL="155575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3pPr>
      <a:lvl4pPr marL="233045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4pPr>
      <a:lvl5pPr marL="310515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5pPr>
      <a:lvl6pPr marL="388620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6pPr>
      <a:lvl7pPr marL="466090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7pPr>
      <a:lvl8pPr marL="543560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8pPr>
      <a:lvl9pPr marL="621665" algn="l" defTabSz="155575" rtl="0" eaLnBrk="1" latinLnBrk="0" hangingPunct="1">
        <a:defRPr sz="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8157" b="3081"/>
          <a:stretch>
            <a:fillRect/>
          </a:stretch>
        </p:blipFill>
        <p:spPr>
          <a:xfrm>
            <a:off x="147320" y="476250"/>
            <a:ext cx="6626225" cy="32905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7955" y="153035"/>
            <a:ext cx="6625590" cy="296545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rgbClr val="5891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70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3991" y="126243"/>
            <a:ext cx="10306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169920" y="2362200"/>
            <a:ext cx="205105" cy="146050"/>
          </a:xfrm>
          <a:custGeom>
            <a:avLst/>
            <a:gdLst>
              <a:gd name="connsiteX0" fmla="*/ 0 w 1066800"/>
              <a:gd name="connsiteY0" fmla="*/ 0 h 673100"/>
              <a:gd name="connsiteX1" fmla="*/ 1066800 w 1066800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 h="673100">
                <a:moveTo>
                  <a:pt x="0" y="0"/>
                </a:moveTo>
                <a:lnTo>
                  <a:pt x="1066800" y="67310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"/>
          </a:p>
        </p:txBody>
      </p:sp>
      <p:sp>
        <p:nvSpPr>
          <p:cNvPr id="8" name="文本框 7"/>
          <p:cNvSpPr txBox="1"/>
          <p:nvPr/>
        </p:nvSpPr>
        <p:spPr>
          <a:xfrm>
            <a:off x="3303905" y="2457450"/>
            <a:ext cx="1003935" cy="287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实施深化范围</a:t>
            </a:r>
            <a:endParaRPr lang="zh-CN" altLang="en-US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630" y="7191375"/>
            <a:ext cx="34213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 smtClean="0"/>
              <a:t>地块控制指标一览表（实施深化前）</a:t>
            </a:r>
            <a:endParaRPr lang="zh-CN" altLang="en-US" sz="1400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3693160" y="7191375"/>
            <a:ext cx="31273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 smtClean="0"/>
              <a:t>地块控制指标一览表（实施深化后）</a:t>
            </a:r>
            <a:endParaRPr lang="zh-CN" altLang="en-US" sz="1400" dirty="0" smtClean="0"/>
          </a:p>
        </p:txBody>
      </p:sp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147320" y="7600950"/>
          <a:ext cx="3208020" cy="2141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35"/>
                <a:gridCol w="381635"/>
                <a:gridCol w="440690"/>
                <a:gridCol w="356235"/>
                <a:gridCol w="388620"/>
                <a:gridCol w="448310"/>
                <a:gridCol w="810895"/>
              </a:tblGrid>
              <a:tr h="814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地块</a:t>
                      </a:r>
                      <a:endParaRPr lang="en-US" sz="800"/>
                    </a:p>
                    <a:p>
                      <a:pPr indent="0" algn="ctr">
                        <a:buNone/>
                      </a:pPr>
                      <a:r>
                        <a:rPr lang="en-US" sz="800"/>
                        <a:t>编号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用地</a:t>
                      </a:r>
                      <a:endParaRPr lang="en-US" sz="800"/>
                    </a:p>
                    <a:p>
                      <a:pPr indent="0" algn="ctr">
                        <a:buNone/>
                      </a:pPr>
                      <a:r>
                        <a:rPr lang="en-US" sz="800"/>
                        <a:t>代码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/>
                        <a:t>用地性质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/>
                        <a:t>用地面积</a:t>
                      </a:r>
                      <a:endParaRPr lang="zh-CN" sz="800"/>
                    </a:p>
                    <a:p>
                      <a:pPr indent="0" algn="ctr">
                        <a:buNone/>
                      </a:pPr>
                      <a:r>
                        <a:rPr lang="zh-CN" sz="800"/>
                        <a:t>（㎡）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容积率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/>
                        <a:t>配套设施项目名称</a:t>
                      </a:r>
                      <a:endParaRPr lang="zh-CN" altLang="en-US" sz="8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dirty="0" err="1"/>
                        <a:t>备注</a:t>
                      </a:r>
                      <a:endParaRPr lang="en-US" altLang="en-US" sz="800" dirty="0" err="1"/>
                    </a:p>
                  </a:txBody>
                  <a:tcPr marL="12700" marR="12700" marT="12700" anchor="ctr"/>
                </a:tc>
              </a:tr>
              <a:tr h="1327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02-08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M1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一类工业用地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34648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1.6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--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产业提升，气排放要符合《大气污染物综合排放标准(GB16297-1996)-级标准的相关规定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>
            <p:custDataLst>
              <p:tags r:id="rId3"/>
            </p:custDataLst>
          </p:nvPr>
        </p:nvGraphicFramePr>
        <p:xfrm>
          <a:off x="3509010" y="7610475"/>
          <a:ext cx="3264535" cy="2138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850"/>
                <a:gridCol w="346075"/>
                <a:gridCol w="398780"/>
                <a:gridCol w="405765"/>
                <a:gridCol w="350520"/>
                <a:gridCol w="475615"/>
                <a:gridCol w="963930"/>
              </a:tblGrid>
              <a:tr h="778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地块</a:t>
                      </a:r>
                      <a:endParaRPr lang="en-US" sz="800"/>
                    </a:p>
                    <a:p>
                      <a:pPr indent="0" algn="ctr">
                        <a:buNone/>
                      </a:pPr>
                      <a:r>
                        <a:rPr lang="en-US" sz="800"/>
                        <a:t>编号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用地</a:t>
                      </a:r>
                      <a:endParaRPr lang="en-US" sz="800"/>
                    </a:p>
                    <a:p>
                      <a:pPr indent="0" algn="ctr">
                        <a:buNone/>
                      </a:pPr>
                      <a:r>
                        <a:rPr lang="en-US" sz="800"/>
                        <a:t>代码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/>
                        <a:t>用地性质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/>
                        <a:t>用地面积</a:t>
                      </a:r>
                      <a:endParaRPr lang="zh-CN" sz="800"/>
                    </a:p>
                    <a:p>
                      <a:pPr indent="0" algn="ctr">
                        <a:buNone/>
                      </a:pPr>
                      <a:r>
                        <a:rPr lang="zh-CN" sz="800"/>
                        <a:t>（㎡）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容积率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/>
                        <a:t>配套设施项目名称</a:t>
                      </a:r>
                      <a:endParaRPr lang="zh-CN" altLang="en-US" sz="8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dirty="0" err="1"/>
                        <a:t>备注</a:t>
                      </a:r>
                      <a:endParaRPr lang="en-US" altLang="en-US" sz="800" dirty="0" err="1"/>
                    </a:p>
                  </a:txBody>
                  <a:tcPr marL="12700" marR="12700" marT="12700" anchor="ctr"/>
                </a:tc>
              </a:tr>
              <a:tr h="6800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02-08-01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M1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普通工业用地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9934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3.5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社区体育活动场地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产业提升，气排放要符合《大气污染物综合排放标准(GB16297-1996)-级标准的相关规定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  <a:tr h="679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02-08-02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M1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>
                          <a:sym typeface="+mn-ea"/>
                        </a:rPr>
                        <a:t>普通工业用地</a:t>
                      </a:r>
                      <a:endParaRPr lang="en-US" altLang="en-US" sz="800">
                        <a:sym typeface="+mn-ea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24714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1.6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--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/>
                        <a:t>产业提升，气排放要符合《大气污染物综合排放标准(GB16297-1996)-级标准的相关规定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48590" y="3820160"/>
            <a:ext cx="6654800" cy="296545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rgbClr val="5891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70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7320" y="3802380"/>
            <a:ext cx="1803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实施深化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790190" y="2136775"/>
            <a:ext cx="374650" cy="352425"/>
          </a:xfrm>
          <a:custGeom>
            <a:avLst/>
            <a:gdLst>
              <a:gd name="connisteX0" fmla="*/ 568960 w 1102360"/>
              <a:gd name="connsiteY0" fmla="*/ 0 h 1036320"/>
              <a:gd name="connisteX1" fmla="*/ 0 w 1102360"/>
              <a:gd name="connsiteY1" fmla="*/ 609600 h 1036320"/>
              <a:gd name="connisteX2" fmla="*/ 447040 w 1102360"/>
              <a:gd name="connsiteY2" fmla="*/ 1036320 h 1036320"/>
              <a:gd name="connisteX3" fmla="*/ 960120 w 1102360"/>
              <a:gd name="connsiteY3" fmla="*/ 706120 h 1036320"/>
              <a:gd name="connisteX4" fmla="*/ 1097280 w 1102360"/>
              <a:gd name="connsiteY4" fmla="*/ 584200 h 1036320"/>
              <a:gd name="connisteX5" fmla="*/ 1102360 w 1102360"/>
              <a:gd name="connsiteY5" fmla="*/ 482600 h 1036320"/>
              <a:gd name="connisteX6" fmla="*/ 568960 w 1102360"/>
              <a:gd name="connsiteY6" fmla="*/ 0 h 10363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102360" h="1036320">
                <a:moveTo>
                  <a:pt x="568960" y="0"/>
                </a:moveTo>
                <a:lnTo>
                  <a:pt x="0" y="609600"/>
                </a:lnTo>
                <a:lnTo>
                  <a:pt x="447040" y="1036320"/>
                </a:lnTo>
                <a:lnTo>
                  <a:pt x="960120" y="706120"/>
                </a:lnTo>
                <a:lnTo>
                  <a:pt x="1097280" y="584200"/>
                </a:lnTo>
                <a:lnTo>
                  <a:pt x="1102360" y="482600"/>
                </a:lnTo>
                <a:lnTo>
                  <a:pt x="56896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rcRect t="823" r="409"/>
          <a:stretch>
            <a:fillRect/>
          </a:stretch>
        </p:blipFill>
        <p:spPr>
          <a:xfrm>
            <a:off x="144145" y="4241165"/>
            <a:ext cx="3211195" cy="279209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44145" y="4241165"/>
            <a:ext cx="6629400" cy="2797810"/>
            <a:chOff x="227" y="6679"/>
            <a:chExt cx="10440" cy="440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5605" y="6679"/>
              <a:ext cx="5062" cy="44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227" y="6679"/>
              <a:ext cx="1877" cy="434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0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dirty="0" smtClean="0"/>
                <a:t>法定图则规划</a:t>
              </a:r>
              <a:endParaRPr lang="zh-CN" altLang="en-US" sz="1200" dirty="0" smtClean="0"/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5605" y="6679"/>
              <a:ext cx="2122" cy="434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0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dirty="0" smtClean="0"/>
                <a:t>实施深化</a:t>
              </a:r>
              <a:r>
                <a:rPr lang="zh-CN" altLang="en-US" sz="1200" dirty="0" smtClean="0"/>
                <a:t>方案</a:t>
              </a:r>
              <a:endParaRPr lang="zh-CN" altLang="en-US" sz="1200" dirty="0" smtClean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02" y="7174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香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78" y="7736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叶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30" y="8216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东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78" y="8733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路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02" y="7174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香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78" y="7736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叶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630" y="8216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东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178" y="8733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路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768" y="9463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路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12" y="9870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园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984" y="10216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技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64" y="10522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科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62" y="9434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路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506" y="9841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园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78" y="10187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技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8" y="10493"/>
              <a:ext cx="470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科</a:t>
              </a:r>
              <a:endPara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252*168"/>
  <p:tag name="TABLE_ENDDRAG_RECT" val="11*598*252*168"/>
</p:tagLst>
</file>

<file path=ppt/tags/tag2.xml><?xml version="1.0" encoding="utf-8"?>
<p:tagLst xmlns:p="http://schemas.openxmlformats.org/presentationml/2006/main">
  <p:tag name="TABLE_ENDDRAG_ORIGIN_RECT" val="257*168"/>
  <p:tag name="TABLE_ENDDRAG_RECT" val="276*599*257*168"/>
</p:tagLst>
</file>

<file path=ppt/tags/tag3.xml><?xml version="1.0" encoding="utf-8"?>
<p:tagLst xmlns:p="http://schemas.openxmlformats.org/presentationml/2006/main">
  <p:tag name="KSO_WM_DIAGRAM_VIRTUALLY_FRAME" val="{&quot;height&quot;:220.45,&quot;left&quot;:10.7,&quot;top&quot;:333.95,&quot;width&quot;:535.15}"/>
</p:tagLst>
</file>

<file path=ppt/tags/tag4.xml><?xml version="1.0" encoding="utf-8"?>
<p:tagLst xmlns:p="http://schemas.openxmlformats.org/presentationml/2006/main">
  <p:tag name="KSO_WM_DIAGRAM_VIRTUALLY_FRAME" val="{&quot;height&quot;:220.45,&quot;left&quot;:10.7,&quot;top&quot;:333.95,&quot;width&quot;:535.15}"/>
</p:tagLst>
</file>

<file path=ppt/tags/tag5.xml><?xml version="1.0" encoding="utf-8"?>
<p:tagLst xmlns:p="http://schemas.openxmlformats.org/presentationml/2006/main">
  <p:tag name="KSO_WM_DIAGRAM_VIRTUALLY_FRAME" val="{&quot;height&quot;:220.45,&quot;left&quot;:10.7,&quot;top&quot;:333.95,&quot;width&quot;:535.1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357</Words>
  <Application>WPS 演示</Application>
  <PresentationFormat>自定义</PresentationFormat>
  <Paragraphs>122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邹家正</dc:creator>
  <cp:lastModifiedBy>一个有趣的人</cp:lastModifiedBy>
  <cp:revision>182</cp:revision>
  <cp:lastPrinted>2024-06-05T12:04:00Z</cp:lastPrinted>
  <dcterms:created xsi:type="dcterms:W3CDTF">2026-06-25T01:34:00Z</dcterms:created>
  <dcterms:modified xsi:type="dcterms:W3CDTF">2026-07-03T01:50:01Z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0B434EBE3BE54A118B31C6F6E01C40DD_13</vt:lpwstr>
  </property>
  <property fmtid="{D5CDD505-2E9C-101B-9397-08002B2CF9AE}" pid="3" name="KSOProductBuildVer">
    <vt:lpwstr>2052-12.1.0.26895</vt:lpwstr>
  </property>
</Properties>
</file>