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919" r:id="rId3"/>
  </p:sldIdLst>
  <p:sldSz cx="9144000" cy="5143500" type="screen16x9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ink" initials="t" lastIdx="1" clrIdx="0"/>
  <p:cmAuthor id="2" name="林业科" initials="林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FF"/>
    <a:srgbClr val="BE8D54"/>
    <a:srgbClr val="96CBF2"/>
    <a:srgbClr val="8CC3E9"/>
    <a:srgbClr val="33CC33"/>
    <a:srgbClr val="CC99FF"/>
    <a:srgbClr val="CDCDCD"/>
    <a:srgbClr val="F5F5F5"/>
    <a:srgbClr val="A3A3A3"/>
    <a:srgbClr val="DBDB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000"/>
    <p:restoredTop sz="95088"/>
  </p:normalViewPr>
  <p:slideViewPr>
    <p:cSldViewPr snapToGrid="0" showGuides="1">
      <p:cViewPr>
        <p:scale>
          <a:sx n="150" d="100"/>
          <a:sy n="150" d="100"/>
        </p:scale>
        <p:origin x="1140" y="-140"/>
      </p:cViewPr>
      <p:guideLst>
        <p:guide orient="horz" pos="1429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 showFormatting="0"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commentAuthors" Target="commentAuthors.xml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buFont typeface="Arial" panose="020B0604020202020204" pitchFamily="34" charset="0"/>
              <a:buNone/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buFont typeface="Arial" panose="020B0604020202020204" pitchFamily="34" charset="0"/>
              <a:buNone/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26D8BDC-81D8-43CC-81BE-6CE913BAAAB4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buFont typeface="Arial" panose="020B0604020202020204" pitchFamily="34" charset="0"/>
              <a:buNone/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/>
          <a:p>
            <a:pPr lvl="0" algn="r" eaLnBrk="1" fontAlgn="base" hangingPunct="1">
              <a:buNone/>
            </a:pPr>
            <a:fld id="{9A0DB2DC-4C9A-4742-B13C-FB6460FD3503}" type="slidenum">
              <a:rPr lang="zh-CN" altLang="en-US" sz="1200" strike="noStrike" noProof="1" dirty="0"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z="1200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+mn-lt"/>
                <a:ea typeface="+mn-ea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386317D-A305-4AD4-B626-58BE191EE96F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533" y="685800"/>
            <a:ext cx="6094934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fontAlgn="base" hangingPunct="1">
              <a:buNone/>
            </a:pPr>
            <a:fld id="{9A0DB2DC-4C9A-4742-B13C-FB6460FD3503}" type="slidenum">
              <a:rPr lang="zh-CN" altLang="en-US" sz="1200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z="1200" strike="noStrike" noProof="1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33795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/>
            <a:endParaRPr lang="zh-CN" altLang="en-US" dirty="0"/>
          </a:p>
        </p:txBody>
      </p:sp>
      <p:sp>
        <p:nvSpPr>
          <p:cNvPr id="33796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buFontTx/>
            </a:pPr>
            <a:fld id="{9A0DB2DC-4C9A-4742-B13C-FB6460FD3503}" type="slidenum">
              <a:rPr lang="zh-CN" altLang="en-US" sz="1200" dirty="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6FD807F-9048-4E5A-AC6E-8D603ED3DED6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椭圆 8"/>
          <p:cNvSpPr/>
          <p:nvPr/>
        </p:nvSpPr>
        <p:spPr>
          <a:xfrm>
            <a:off x="0" y="749035"/>
            <a:ext cx="9144000" cy="133373"/>
          </a:xfrm>
          <a:prstGeom prst="ellipse">
            <a:avLst/>
          </a:prstGeom>
          <a:gradFill flip="none" rotWithShape="1">
            <a:gsLst>
              <a:gs pos="0">
                <a:schemeClr val="tx1">
                  <a:lumMod val="90000"/>
                  <a:lumOff val="10000"/>
                  <a:alpha val="80000"/>
                </a:schemeClr>
              </a:gs>
              <a:gs pos="100000">
                <a:schemeClr val="tx1">
                  <a:lumMod val="90000"/>
                  <a:lumOff val="10000"/>
                  <a:alpha val="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0" y="0"/>
            <a:ext cx="9144000" cy="820485"/>
          </a:xfrm>
          <a:prstGeom prst="rect">
            <a:avLst/>
          </a:prstGeom>
          <a:solidFill>
            <a:srgbClr val="F5F5F5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8772099" y="40949"/>
            <a:ext cx="307774" cy="307828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8451369" y="184976"/>
            <a:ext cx="225188" cy="225228"/>
          </a:xfrm>
          <a:prstGeom prst="rect">
            <a:avLst/>
          </a:prstGeom>
          <a:solidFill>
            <a:schemeClr val="accent2"/>
          </a:solidFill>
          <a:ln>
            <a:solidFill>
              <a:schemeClr val="bg1">
                <a:lumMod val="95000"/>
              </a:schemeClr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8686800" y="420437"/>
            <a:ext cx="225188" cy="225228"/>
          </a:xfrm>
          <a:prstGeom prst="rect">
            <a:avLst/>
          </a:prstGeom>
          <a:solidFill>
            <a:schemeClr val="accent3"/>
          </a:solidFill>
          <a:ln>
            <a:solidFill>
              <a:schemeClr val="bg1">
                <a:lumMod val="95000"/>
              </a:schemeClr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8444894" y="493499"/>
            <a:ext cx="142604" cy="142629"/>
          </a:xfrm>
          <a:prstGeom prst="rect">
            <a:avLst/>
          </a:prstGeom>
          <a:solidFill>
            <a:schemeClr val="accent4"/>
          </a:solidFill>
          <a:ln>
            <a:solidFill>
              <a:schemeClr val="bg1">
                <a:lumMod val="95000"/>
              </a:schemeClr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5" name="直接连接符 14"/>
          <p:cNvCxnSpPr/>
          <p:nvPr/>
        </p:nvCxnSpPr>
        <p:spPr>
          <a:xfrm>
            <a:off x="0" y="815721"/>
            <a:ext cx="9144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日期占位符 1"/>
          <p:cNvSpPr>
            <a:spLocks noGrp="1"/>
          </p:cNvSpPr>
          <p:nvPr>
            <p:ph type="dt" sz="half" idx="2"/>
          </p:nvPr>
        </p:nvSpPr>
        <p:spPr>
          <a:xfrm>
            <a:off x="628650" y="4768096"/>
            <a:ext cx="2057400" cy="2738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92A6D31-CDC4-49E6-80F9-8814FE82590B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页脚占位符 2"/>
          <p:cNvSpPr>
            <a:spLocks noGrp="1"/>
          </p:cNvSpPr>
          <p:nvPr>
            <p:ph type="ftr" sz="quarter" idx="3"/>
          </p:nvPr>
        </p:nvSpPr>
        <p:spPr>
          <a:xfrm>
            <a:off x="3028950" y="4768096"/>
            <a:ext cx="3086100" cy="2738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6457950" y="4768096"/>
            <a:ext cx="2057400" cy="27389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r" fontAlgn="base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 spd="slow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内容页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 userDrawn="1"/>
        </p:nvSpPr>
        <p:spPr>
          <a:xfrm>
            <a:off x="243254" y="101221"/>
            <a:ext cx="296008" cy="48705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fontAlgn="base"/>
            <a:endParaRPr lang="zh-CN" altLang="en-US" sz="1100" strike="noStrike" noProof="1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17" name="矩形 16"/>
          <p:cNvSpPr/>
          <p:nvPr userDrawn="1"/>
        </p:nvSpPr>
        <p:spPr>
          <a:xfrm>
            <a:off x="8729297" y="4885989"/>
            <a:ext cx="419100" cy="2631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fontAlgn="base"/>
            <a:endParaRPr lang="zh-CN" altLang="en-US" sz="1100" strike="noStrike" noProof="1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18" name="灯片编号占位符 5"/>
          <p:cNvSpPr txBox="1"/>
          <p:nvPr userDrawn="1"/>
        </p:nvSpPr>
        <p:spPr>
          <a:xfrm>
            <a:off x="8724900" y="4881226"/>
            <a:ext cx="419100" cy="242930"/>
          </a:xfrm>
          <a:prstGeom prst="rect">
            <a:avLst/>
          </a:prstGeom>
        </p:spPr>
        <p:txBody>
          <a:bodyPr vert="horz" lIns="55717" tIns="27858" rIns="55717" bIns="27858" rtlCol="0" anchor="ctr"/>
          <a:lstStyle>
            <a:defPPr>
              <a:defRPr lang="zh-CN"/>
            </a:defPPr>
            <a:lvl1pPr marL="0" algn="ctr" defTabSz="914400" rtl="0" eaLnBrk="1" latinLnBrk="0" hangingPunct="1">
              <a:defRPr sz="1200" b="1" kern="12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fld id="{0C913308-F349-4B6D-A68A-DD1791B4A57B}" type="slidenum">
              <a:rPr lang="zh-CN" altLang="en-US" sz="730" strike="noStrike" noProof="1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</a:fld>
            <a:endParaRPr lang="zh-CN" altLang="en-US" sz="730" strike="noStrike" noProof="1">
              <a:solidFill>
                <a:prstClr val="white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52450" y="97853"/>
            <a:ext cx="7069400" cy="490002"/>
          </a:xfrm>
        </p:spPr>
        <p:txBody>
          <a:bodyPr anchor="ctr">
            <a:noAutofit/>
          </a:bodyPr>
          <a:lstStyle>
            <a:lvl1pPr>
              <a:defRPr sz="1950" b="0">
                <a:solidFill>
                  <a:schemeClr val="tx1"/>
                </a:solidFill>
                <a:latin typeface="方正粗宋简体" pitchFamily="65" charset="-122"/>
                <a:ea typeface="方正粗宋简体" pitchFamily="65" charset="-122"/>
              </a:defRPr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15" name="文本占位符 14"/>
          <p:cNvSpPr>
            <a:spLocks noGrp="1"/>
          </p:cNvSpPr>
          <p:nvPr>
            <p:ph type="body" sz="quarter" idx="13"/>
          </p:nvPr>
        </p:nvSpPr>
        <p:spPr>
          <a:xfrm>
            <a:off x="241301" y="702514"/>
            <a:ext cx="4767974" cy="486085"/>
          </a:xfrm>
        </p:spPr>
        <p:txBody>
          <a:bodyPr>
            <a:noAutofit/>
          </a:bodyPr>
          <a:lstStyle>
            <a:lvl1pPr marL="0" indent="307340" algn="just">
              <a:buNone/>
              <a:defRPr sz="1100" b="1"/>
            </a:lvl1pPr>
          </a:lstStyle>
          <a:p>
            <a:pPr lvl="0" fontAlgn="base"/>
            <a:r>
              <a:rPr lang="zh-CN" altLang="en-US" sz="1465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19" name="文本占位符 18"/>
          <p:cNvSpPr>
            <a:spLocks noGrp="1"/>
          </p:cNvSpPr>
          <p:nvPr>
            <p:ph type="body" sz="quarter" idx="14" hasCustomPrompt="1"/>
          </p:nvPr>
        </p:nvSpPr>
        <p:spPr>
          <a:xfrm>
            <a:off x="539750" y="1612461"/>
            <a:ext cx="3669644" cy="3268367"/>
          </a:xfrm>
          <a:prstGeom prst="rect">
            <a:avLst/>
          </a:prstGeom>
        </p:spPr>
        <p:txBody>
          <a:bodyPr/>
          <a:lstStyle>
            <a:lvl1pPr marL="162560" indent="-162560" algn="just">
              <a:spcBef>
                <a:spcPts val="365"/>
              </a:spcBef>
              <a:spcAft>
                <a:spcPts val="600"/>
              </a:spcAft>
              <a:defRPr sz="1100" b="1"/>
            </a:lvl1pPr>
            <a:lvl2pPr marL="325755" indent="-174625" algn="just">
              <a:spcBef>
                <a:spcPts val="180"/>
              </a:spcBef>
              <a:spcAft>
                <a:spcPts val="300"/>
              </a:spcAft>
              <a:buFont typeface="Wingdings" panose="05000000000000000000" pitchFamily="2" charset="2"/>
              <a:buChar char="n"/>
              <a:defRPr sz="975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488315" indent="-139065" algn="just">
              <a:spcBef>
                <a:spcPts val="90"/>
              </a:spcBef>
              <a:spcAft>
                <a:spcPts val="150"/>
              </a:spcAft>
              <a:buFont typeface="Wingdings" panose="05000000000000000000" pitchFamily="2" charset="2"/>
              <a:buChar char="n"/>
              <a:defRPr sz="855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</a:lstStyle>
          <a:p>
            <a:pPr lvl="0" fontAlgn="base"/>
            <a:r>
              <a:rPr lang="zh-CN" altLang="en-US" sz="1465" strike="noStrike" noProof="1"/>
              <a:t>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z="1140" strike="noStrike" noProof="1"/>
              <a:t>第三级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0" y="4989591"/>
            <a:ext cx="1565031" cy="154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730"/>
            </a:lvl1pPr>
          </a:lstStyle>
          <a:p>
            <a:pPr defTabSz="914400" fontAlgn="auto"/>
            <a:fld id="{D5CC6F47-4BBB-4EB8-BDCF-5FCEBE137E14}" type="datetime1">
              <a:rPr lang="zh-CN" altLang="en-US" sz="975" strike="noStrike" noProof="1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</a:fld>
            <a:endParaRPr lang="zh-CN" altLang="en-US" strike="noStrike" noProof="1">
              <a:solidFill>
                <a:prstClr val="black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5"/>
          </p:nvPr>
        </p:nvSpPr>
        <p:spPr>
          <a:xfrm>
            <a:off x="3028950" y="4768096"/>
            <a:ext cx="3086100" cy="273892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6"/>
          </p:nvPr>
        </p:nvSpPr>
        <p:spPr>
          <a:xfrm>
            <a:off x="6457950" y="4768096"/>
            <a:ext cx="2057400" cy="27389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00610-6940-452A-90FF-116BBC0772B7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81CB29-79A1-4DBA-829F-815AA24763C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ransition spd="slow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273847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00100" y="3237901"/>
            <a:ext cx="78867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B7A37-B852-49AB-B2E2-96296AB21F6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F8D02-9041-4C59-BC62-13DE0E5C671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random/>
  </p:transition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5144400"/>
          </a:xfrm>
          <a:prstGeom prst="rect">
            <a:avLst/>
          </a:prstGeom>
          <a:gradFill flip="none" rotWithShape="1">
            <a:gsLst>
              <a:gs pos="34000">
                <a:schemeClr val="bg1">
                  <a:lumMod val="95000"/>
                </a:schemeClr>
              </a:gs>
              <a:gs pos="0">
                <a:schemeClr val="accent3">
                  <a:lumMod val="0"/>
                  <a:lumOff val="100000"/>
                </a:schemeClr>
              </a:gs>
              <a:gs pos="76000">
                <a:schemeClr val="bg1">
                  <a:lumMod val="85000"/>
                </a:schemeClr>
              </a:gs>
            </a:gsLst>
            <a:lin ang="6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27" name="标题占位符 1"/>
          <p:cNvSpPr>
            <a:spLocks noGrp="1"/>
          </p:cNvSpPr>
          <p:nvPr>
            <p:ph type="title"/>
          </p:nvPr>
        </p:nvSpPr>
        <p:spPr>
          <a:xfrm>
            <a:off x="628650" y="273892"/>
            <a:ext cx="7886700" cy="994346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8" name="文本占位符 2"/>
          <p:cNvSpPr>
            <a:spLocks noGrp="1"/>
          </p:cNvSpPr>
          <p:nvPr>
            <p:ph type="body"/>
          </p:nvPr>
        </p:nvSpPr>
        <p:spPr>
          <a:xfrm>
            <a:off x="628650" y="1369458"/>
            <a:ext cx="7886700" cy="3264074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68096"/>
            <a:ext cx="2057400" cy="2738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6FD807F-9048-4E5A-AC6E-8D603ED3DED6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68096"/>
            <a:ext cx="3086100" cy="2738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8096"/>
            <a:ext cx="2057400" cy="27389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900">
                <a:solidFill>
                  <a:srgbClr val="8C8C8C"/>
                </a:solidFill>
              </a:defRPr>
            </a:lvl1pPr>
          </a:lstStyle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ransition spd="slow">
    <p:random/>
  </p:transition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lack" panose="020B0A04020102020204" pitchFamily="34" charset="0"/>
          <a:ea typeface="微软雅黑" panose="020B0503020204020204" pitchFamily="34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lack" panose="020B0A04020102020204" pitchFamily="34" charset="0"/>
          <a:ea typeface="微软雅黑" panose="020B0503020204020204" pitchFamily="34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lack" panose="020B0A04020102020204" pitchFamily="34" charset="0"/>
          <a:ea typeface="微软雅黑" panose="020B0503020204020204" pitchFamily="34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lack" panose="020B0A04020102020204" pitchFamily="34" charset="0"/>
          <a:ea typeface="微软雅黑" panose="020B0503020204020204" pitchFamily="34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lack" panose="020B0A04020102020204" pitchFamily="34" charset="0"/>
          <a:ea typeface="微软雅黑" panose="020B0503020204020204" pitchFamily="34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lack" panose="020B0A04020102020204" pitchFamily="34" charset="0"/>
          <a:ea typeface="微软雅黑" panose="020B0503020204020204" pitchFamily="34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lack" panose="020B0A04020102020204" pitchFamily="34" charset="0"/>
          <a:ea typeface="微软雅黑" panose="020B0503020204020204" pitchFamily="34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lack" panose="020B0A04020102020204" pitchFamily="34" charset="0"/>
          <a:ea typeface="微软雅黑" panose="020B0503020204020204" pitchFamily="34" charset="-122"/>
        </a:defRPr>
      </a:lvl9pPr>
    </p:titleStyle>
    <p:bodyStyle>
      <a:lvl1pPr marL="171450" indent="-171450" algn="l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6585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9485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2385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5285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8035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35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835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/>
          <p:nvPr/>
        </p:nvSpPr>
        <p:spPr>
          <a:xfrm>
            <a:off x="857250" y="-53340"/>
            <a:ext cx="309880" cy="10668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/>
          <a:p>
            <a:endParaRPr lang="zh-CN" altLang="en-US" sz="100" dirty="0">
              <a:latin typeface="Arial" panose="020B0604020202020204" pitchFamily="34" charset="0"/>
            </a:endParaRPr>
          </a:p>
        </p:txBody>
      </p:sp>
      <p:sp>
        <p:nvSpPr>
          <p:cNvPr id="22531" name="Rectangle 6"/>
          <p:cNvSpPr/>
          <p:nvPr/>
        </p:nvSpPr>
        <p:spPr>
          <a:xfrm>
            <a:off x="857250" y="-53340"/>
            <a:ext cx="309880" cy="10668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/>
          <a:p>
            <a:endParaRPr lang="zh-CN" altLang="en-US" sz="100" dirty="0">
              <a:latin typeface="Arial" panose="020B0604020202020204" pitchFamily="34" charset="0"/>
            </a:endParaRPr>
          </a:p>
        </p:txBody>
      </p:sp>
      <p:sp>
        <p:nvSpPr>
          <p:cNvPr id="22532" name="Rectangle 248"/>
          <p:cNvSpPr/>
          <p:nvPr/>
        </p:nvSpPr>
        <p:spPr>
          <a:xfrm>
            <a:off x="857250" y="-53340"/>
            <a:ext cx="309880" cy="10668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/>
          <a:p>
            <a:endParaRPr lang="zh-CN" altLang="en-US" sz="100" dirty="0">
              <a:latin typeface="Arial" panose="020B0604020202020204" pitchFamily="34" charset="0"/>
            </a:endParaRPr>
          </a:p>
        </p:txBody>
      </p:sp>
      <p:sp>
        <p:nvSpPr>
          <p:cNvPr id="22533" name="Rectangle 250"/>
          <p:cNvSpPr/>
          <p:nvPr/>
        </p:nvSpPr>
        <p:spPr>
          <a:xfrm>
            <a:off x="857250" y="-53340"/>
            <a:ext cx="309880" cy="10668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/>
          <a:p>
            <a:endParaRPr lang="zh-CN" altLang="en-US" sz="100" dirty="0">
              <a:latin typeface="Arial" panose="020B0604020202020204" pitchFamily="34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448269" y="196215"/>
            <a:ext cx="3533474" cy="5067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Impact" panose="020B0806030902050204" pitchFamily="34" charset="0"/>
                <a:ea typeface="微软雅黑" panose="020B0503020204020204" pitchFamily="34" charset="-122"/>
                <a:cs typeface="+mn-cs"/>
              </a:rPr>
              <a:t>规划设计条件</a:t>
            </a:r>
            <a:endParaRPr kumimoji="0" lang="zh-CN" altLang="en-US" sz="27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  <a:uLnTx/>
              <a:uFillTx/>
              <a:latin typeface="Impact" panose="020B0806030902050204" pitchFamily="34" charset="0"/>
              <a:ea typeface="微软雅黑" panose="020B0503020204020204" pitchFamily="34" charset="-122"/>
              <a:cs typeface="+mn-cs"/>
            </a:endParaRPr>
          </a:p>
        </p:txBody>
      </p:sp>
      <p:graphicFrame>
        <p:nvGraphicFramePr>
          <p:cNvPr id="3" name="表格 2"/>
          <p:cNvGraphicFramePr/>
          <p:nvPr>
            <p:custDataLst>
              <p:tags r:id="rId1"/>
            </p:custDataLst>
          </p:nvPr>
        </p:nvGraphicFramePr>
        <p:xfrm>
          <a:off x="1149350" y="849630"/>
          <a:ext cx="6844665" cy="424243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6310"/>
                <a:gridCol w="5888355"/>
              </a:tblGrid>
              <a:tr h="2057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zh-CN" altLang="en-US" sz="900" b="1" dirty="0">
                          <a:latin typeface="黑体" panose="02010609060101010101" charset="-122"/>
                          <a:ea typeface="黑体" panose="02010609060101010101" charset="-122"/>
                          <a:cs typeface="宋体" panose="02010600030101010101" pitchFamily="2" charset="-122"/>
                        </a:rPr>
                        <a:t>项目名称</a:t>
                      </a:r>
                      <a:endParaRPr lang="zh-CN" altLang="en-US" sz="900" b="1" dirty="0">
                        <a:latin typeface="黑体" panose="02010609060101010101" charset="-122"/>
                        <a:ea typeface="黑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51435" marR="51435" marT="0" marB="0">
                    <a:lnL w="381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广深沿江高速公路深圳段二期工程</a:t>
                      </a:r>
                      <a:r>
                        <a:rPr lang="en-US" altLang="zh-CN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机场互通立交及深中通道深圳侧接线</a:t>
                      </a:r>
                      <a:r>
                        <a:rPr lang="en-US" altLang="zh-CN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新增用海项目</a:t>
                      </a:r>
                      <a:endParaRPr lang="zh-CN" sz="750" b="1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51435" marR="51435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381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zh-CN" altLang="en-US" sz="900" b="1">
                          <a:latin typeface="黑体" panose="02010609060101010101" charset="-122"/>
                          <a:ea typeface="黑体" panose="02010609060101010101" charset="-122"/>
                          <a:cs typeface="宋体" panose="02010600030101010101" pitchFamily="2" charset="-122"/>
                        </a:rPr>
                        <a:t>用海位置</a:t>
                      </a:r>
                      <a:endParaRPr lang="zh-CN" altLang="en-US" sz="900" b="1">
                        <a:latin typeface="黑体" panose="02010609060101010101" charset="-122"/>
                        <a:ea typeface="黑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51435" marR="51435" marT="0" marB="0">
                    <a:lnL w="381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宝安区西海堤以西，深中通道东人工岛南侧岛壁外；机场外排渠；宝源路与内环路交点以西。</a:t>
                      </a:r>
                      <a:endParaRPr lang="zh-CN" altLang="en-US" sz="750" b="1" dirty="0" smtClean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51435" marR="51435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381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zh-CN" altLang="en-US" sz="900" b="1">
                          <a:latin typeface="黑体" panose="02010609060101010101" charset="-122"/>
                          <a:ea typeface="黑体" panose="02010609060101010101" charset="-122"/>
                          <a:cs typeface="宋体" panose="02010600030101010101" pitchFamily="2" charset="-122"/>
                        </a:rPr>
                        <a:t>用海类型</a:t>
                      </a:r>
                      <a:endParaRPr lang="zh-CN" altLang="en-US" sz="900" b="1">
                        <a:latin typeface="黑体" panose="02010609060101010101" charset="-122"/>
                        <a:ea typeface="黑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51435" marR="51435" marT="0" marB="0">
                    <a:lnL w="381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zh-CN" altLang="en-US" sz="750" b="1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交通运输用海（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一级）</a:t>
                      </a:r>
                      <a:r>
                        <a:rPr lang="zh-CN" altLang="en-US" sz="750" b="1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中的路桥用海（二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级）</a:t>
                      </a:r>
                      <a:endParaRPr lang="zh-CN" altLang="en-US" sz="750" b="1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51435" marR="51435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381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zh-CN" altLang="en-US" sz="900" b="1">
                          <a:latin typeface="黑体" panose="02010609060101010101" charset="-122"/>
                          <a:ea typeface="黑体" panose="02010609060101010101" charset="-122"/>
                          <a:cs typeface="宋体" panose="02010600030101010101" pitchFamily="2" charset="-122"/>
                        </a:rPr>
                        <a:t>用海方式</a:t>
                      </a:r>
                      <a:endParaRPr lang="zh-CN" altLang="en-US" sz="900" b="1">
                        <a:latin typeface="黑体" panose="02010609060101010101" charset="-122"/>
                        <a:ea typeface="黑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51435" marR="51435" marT="0" marB="0">
                    <a:lnL w="381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构筑物</a:t>
                      </a:r>
                      <a:r>
                        <a:rPr lang="zh-CN" altLang="en-US" sz="750" b="1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用海（一级）中的跨海桥梁（二级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）</a:t>
                      </a:r>
                      <a:endParaRPr lang="zh-CN" altLang="en-US" sz="750" b="1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51435" marR="51435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381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489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zh-CN" altLang="en-US" sz="900" b="1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用海指标</a:t>
                      </a:r>
                      <a:endParaRPr lang="zh-CN" altLang="en-US" sz="900" b="1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51435" marR="51435" marT="0" marB="0">
                    <a:lnL w="381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altLang="zh-CN" sz="750" b="1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、占用</a:t>
                      </a:r>
                      <a:r>
                        <a:rPr lang="zh-CN" altLang="en-US" sz="750" b="1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海域面积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：</a:t>
                      </a:r>
                      <a:r>
                        <a:rPr lang="en-US" altLang="zh-CN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1.1070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公顷</a:t>
                      </a:r>
                      <a:r>
                        <a:rPr lang="zh-CN" altLang="en-US" sz="750" b="1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，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包括跨海大桥</a:t>
                      </a:r>
                      <a:r>
                        <a:rPr lang="en-US" altLang="zh-CN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（即</a:t>
                      </a:r>
                      <a:r>
                        <a:rPr lang="en-US" altLang="zh-CN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J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匝道</a:t>
                      </a:r>
                      <a:r>
                        <a:rPr lang="en-US" altLang="zh-CN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号桥、</a:t>
                      </a:r>
                      <a:r>
                        <a:rPr lang="en-US" altLang="zh-CN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Q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匝道</a:t>
                      </a:r>
                      <a:r>
                        <a:rPr lang="en-US" altLang="zh-CN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号桥、</a:t>
                      </a:r>
                      <a:r>
                        <a:rPr lang="en-US" altLang="zh-CN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匝道桥、</a:t>
                      </a:r>
                      <a:r>
                        <a:rPr lang="en-US" altLang="zh-CN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X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匝道桥）跨海桥梁用海面积</a:t>
                      </a:r>
                      <a:r>
                        <a:rPr lang="en-US" altLang="zh-CN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0.6964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公顷；跨海大桥</a:t>
                      </a:r>
                      <a:r>
                        <a:rPr lang="en-US" altLang="zh-CN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、跨海大桥</a:t>
                      </a:r>
                      <a:r>
                        <a:rPr lang="en-US" altLang="zh-CN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和跨海大桥</a:t>
                      </a:r>
                      <a:r>
                        <a:rPr lang="en-US" altLang="zh-CN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的跨海桥梁用海面积合计</a:t>
                      </a:r>
                      <a:r>
                        <a:rPr lang="en-US" altLang="zh-CN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0.0058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公顷；跨海大桥</a:t>
                      </a:r>
                      <a:r>
                        <a:rPr lang="en-US" altLang="zh-CN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和跨海大桥</a:t>
                      </a:r>
                      <a:r>
                        <a:rPr lang="en-US" altLang="zh-CN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（即</a:t>
                      </a:r>
                      <a:r>
                        <a:rPr lang="en-US" altLang="zh-CN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G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匝道桥）的跨海桥梁用海面积合计</a:t>
                      </a:r>
                      <a:r>
                        <a:rPr lang="en-US" altLang="zh-CN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0.4048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公顷。</a:t>
                      </a:r>
                      <a:endParaRPr lang="zh-CN" altLang="en-US" sz="750" b="1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altLang="zh-CN" sz="750" b="1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、本项目的“跨海大桥</a:t>
                      </a:r>
                      <a:r>
                        <a:rPr lang="en-US" altLang="zh-CN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1”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、</a:t>
                      </a:r>
                      <a:r>
                        <a:rPr lang="en-US" altLang="zh-CN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“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跨海大桥</a:t>
                      </a:r>
                      <a:r>
                        <a:rPr lang="en-US" altLang="zh-CN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2”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、</a:t>
                      </a:r>
                      <a:r>
                        <a:rPr lang="en-US" altLang="zh-CN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“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跨海大桥</a:t>
                      </a:r>
                      <a:r>
                        <a:rPr lang="en-US" altLang="zh-CN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3”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、</a:t>
                      </a:r>
                      <a:r>
                        <a:rPr lang="en-US" altLang="zh-CN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“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跨海大桥</a:t>
                      </a:r>
                      <a:r>
                        <a:rPr lang="en-US" altLang="zh-CN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4”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使用人工岸线</a:t>
                      </a:r>
                      <a:r>
                        <a:rPr lang="en-US" altLang="zh-CN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116.0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米。</a:t>
                      </a:r>
                      <a:endParaRPr lang="en-US" altLang="zh-CN" sz="750" b="1" dirty="0" smtClean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、申请</a:t>
                      </a:r>
                      <a:r>
                        <a:rPr lang="zh-CN" altLang="en-US" sz="750" b="1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用海的跨海桥梁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总长度</a:t>
                      </a:r>
                      <a:r>
                        <a:rPr lang="en-US" altLang="zh-CN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696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米，其中：“跨海大桥</a:t>
                      </a:r>
                      <a:r>
                        <a:rPr lang="en-US" altLang="zh-CN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”长度</a:t>
                      </a:r>
                      <a:r>
                        <a:rPr lang="en-US" altLang="zh-CN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128.0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米，“跨海大桥</a:t>
                      </a:r>
                      <a:r>
                        <a:rPr lang="en-US" altLang="zh-CN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”和“跨海大桥</a:t>
                      </a:r>
                      <a:r>
                        <a:rPr lang="en-US" altLang="zh-CN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”长度合计</a:t>
                      </a:r>
                      <a:r>
                        <a:rPr lang="en-US" altLang="zh-CN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568.0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米。“跨海大桥</a:t>
                      </a:r>
                      <a:r>
                        <a:rPr lang="en-US" altLang="zh-CN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”～“跨海大桥</a:t>
                      </a:r>
                      <a:r>
                        <a:rPr lang="en-US" altLang="zh-CN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”不涉及结构，不计算长度。</a:t>
                      </a:r>
                      <a:endParaRPr lang="zh-CN" altLang="en-US" sz="750" b="1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51435" marR="51435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381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469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zh-CN" altLang="en-US" sz="900" b="1" dirty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 </a:t>
                      </a:r>
                      <a:endParaRPr lang="zh-CN" altLang="en-US" sz="900" b="1" dirty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zh-CN" altLang="en-US" sz="900" b="1" dirty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海域利用管控</a:t>
                      </a:r>
                      <a:endParaRPr lang="zh-CN" altLang="en-US" sz="900" b="1" dirty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51435" marR="51435" marT="0" marB="0">
                    <a:lnL w="381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altLang="zh-CN" sz="750" b="1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</a:t>
                      </a:r>
                      <a:r>
                        <a:rPr lang="zh-CN" altLang="en-US" sz="750" b="1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、建设内容：跨海桥梁</a:t>
                      </a:r>
                      <a:endParaRPr lang="zh-CN" altLang="en-US" sz="750" b="1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altLang="zh-CN" sz="750" b="1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r>
                        <a:rPr lang="zh-CN" altLang="en-US" sz="750" b="1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、工程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结构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Wingdings" panose="05000000000000000000" pitchFamily="2" charset="2"/>
                        </a:rPr>
                        <a:t>：（</a:t>
                      </a:r>
                      <a:r>
                        <a:rPr lang="en-US" altLang="zh-CN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Wingdings" panose="05000000000000000000" pitchFamily="2" charset="2"/>
                        </a:rPr>
                        <a:t>1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）匝道桥（跨海桥梁）结构采用现浇预应力混凝土连续箱梁、预制小箱梁，下部桥墩采用花瓶墩，桥台采用肋板台和柱式台，基础均采用钻孔灌注桩。</a:t>
                      </a:r>
                      <a:endParaRPr lang="zh-CN" altLang="en-US" sz="750" b="1" dirty="0" smtClean="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altLang="zh-CN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、其他未注明事项应符合</a:t>
                      </a:r>
                      <a:r>
                        <a:rPr lang="zh-CN" altLang="en-US" sz="750" b="1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海洋功能区划、海洋生态红线、海岸带保护与利用规划、海岸线保护、法律法规规定的其他要求。</a:t>
                      </a:r>
                      <a:endParaRPr lang="zh-CN" altLang="en-US" sz="750" b="1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51435" marR="51435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381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zh-CN" altLang="en-US" sz="900" b="1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 </a:t>
                      </a:r>
                      <a:r>
                        <a:rPr lang="zh-CN" altLang="en-US" sz="900" b="1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  <a:sym typeface="+mn-ea"/>
                        </a:rPr>
                        <a:t>海</a:t>
                      </a:r>
                      <a:r>
                        <a:rPr lang="zh-CN" altLang="en-US" sz="900" b="1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陆衔接要求</a:t>
                      </a:r>
                      <a:endParaRPr lang="zh-CN" altLang="en-US" sz="900" b="1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51435" marR="51435" marT="0" marB="0">
                    <a:lnL w="381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altLang="zh-CN" sz="750" b="1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</a:t>
                      </a:r>
                      <a:r>
                        <a:rPr lang="zh-CN" altLang="en-US" sz="750" b="1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、协调性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：原项目已与利益相关者达成协调，目前无需协调。</a:t>
                      </a:r>
                      <a:endParaRPr lang="en-US" altLang="zh-CN" sz="750" b="1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altLang="zh-CN" sz="750" b="1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r>
                        <a:rPr lang="zh-CN" altLang="en-US" sz="750" b="1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、公共空间：与周围环境相适应。</a:t>
                      </a:r>
                      <a:endParaRPr lang="zh-CN" altLang="en-US" sz="750" b="1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51435" marR="51435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381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7698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zh-CN" altLang="en-US" sz="900" b="1" dirty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  生态保护、生态修复和安全防灾要求</a:t>
                      </a:r>
                      <a:endParaRPr lang="zh-CN" altLang="en-US" sz="900" b="1" dirty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51435" marR="51435" marT="0" marB="0">
                    <a:lnL w="381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zh-CN" altLang="en-US" sz="750" b="1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1、设计荷载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：本项目公路等级按双向八车道高速公路设计，荷载等级为公路</a:t>
                      </a:r>
                      <a:r>
                        <a:rPr lang="en-US" altLang="zh-CN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-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Ｉ级；</a:t>
                      </a:r>
                      <a:r>
                        <a:rPr lang="zh-CN" altLang="en-US" sz="750" b="1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设计安全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等级为一级。</a:t>
                      </a:r>
                      <a:endParaRPr lang="en-US" altLang="zh-CN" sz="750" b="1" dirty="0" smtClean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r>
                        <a:rPr lang="zh-CN" altLang="en-US" sz="750" b="1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、项目建设、运营期及拆除时需做好各项环保措施，采用有效防护措施减少对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海洋环境的影响</a:t>
                      </a:r>
                      <a:r>
                        <a:rPr lang="zh-CN" altLang="en-US" sz="750" b="1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。施工期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通过减少</a:t>
                      </a:r>
                      <a:r>
                        <a:rPr lang="zh-CN" altLang="en-US" sz="750" b="1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施工面，并收集施工生产生活垃圾，运营期禁止车辆鸣笛，并在道路两侧设置洒水装置，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降低粉尘污染。后续适时</a:t>
                      </a:r>
                      <a:r>
                        <a:rPr lang="zh-CN" altLang="en-US" sz="750" b="1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开展海洋生态保护修复，加强海洋自然资源和生态环境的保护；</a:t>
                      </a:r>
                      <a:endParaRPr lang="zh-CN" altLang="en-US" sz="750" b="1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zh-CN" altLang="en-US" sz="750" b="1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、采取增殖放流或其他海洋生态修复措施；</a:t>
                      </a:r>
                      <a:endParaRPr lang="zh-CN" altLang="en-US" sz="750" b="1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altLang="zh-CN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、本</a:t>
                      </a:r>
                      <a:r>
                        <a:rPr lang="zh-CN" altLang="en-US" sz="750" b="1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项目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为原已批复的广深沿江高速公路深圳段二期工程</a:t>
                      </a:r>
                      <a:r>
                        <a:rPr lang="en-US" altLang="zh-CN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机场互通立交及深中通道深圳侧接线</a:t>
                      </a:r>
                      <a:r>
                        <a:rPr lang="en-US" altLang="zh-CN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新增用海项目，</a:t>
                      </a:r>
                      <a:r>
                        <a:rPr lang="zh-CN" altLang="en-US" sz="750" b="1" dirty="0" smtClean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未对海岸线造成实际利用，未改变岸线现状及其生态功能，无需实施岸线占补。</a:t>
                      </a:r>
                      <a:endParaRPr lang="zh-CN" altLang="en-US" sz="750" b="1" dirty="0" smtClean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51435" marR="51435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381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fade/>
  </p:transition>
</p:sld>
</file>

<file path=ppt/tags/tag1.xml><?xml version="1.0" encoding="utf-8"?>
<p:tagLst xmlns:p="http://schemas.openxmlformats.org/presentationml/2006/main">
  <p:tag name="KSO_WM_UNIT_TABLE_BEAUTIFY" val="smartTable{07dc8950-d38e-4499-a125-00b7c214bdc3}"/>
  <p:tag name="TABLE_ENDDRAG_ORIGIN_RECT" val="538*350"/>
  <p:tag name="TABLE_ENDDRAG_RECT" val="90*49*538*350"/>
</p:tagLst>
</file>

<file path=ppt/theme/theme1.xml><?xml version="1.0" encoding="utf-8"?>
<a:theme xmlns:a="http://schemas.openxmlformats.org/drawingml/2006/main" name="1_Office 主题">
  <a:themeElements>
    <a:clrScheme name="自定义 3">
      <a:dk1>
        <a:srgbClr val="1F1F1F"/>
      </a:dk1>
      <a:lt1>
        <a:srgbClr val="FFFFFF"/>
      </a:lt1>
      <a:dk2>
        <a:srgbClr val="7F7F7F"/>
      </a:dk2>
      <a:lt2>
        <a:srgbClr val="D8D8D8"/>
      </a:lt2>
      <a:accent1>
        <a:srgbClr val="43C5AD"/>
      </a:accent1>
      <a:accent2>
        <a:srgbClr val="0092C3"/>
      </a:accent2>
      <a:accent3>
        <a:srgbClr val="C1D842"/>
      </a:accent3>
      <a:accent4>
        <a:srgbClr val="4BACC6"/>
      </a:accent4>
      <a:accent5>
        <a:srgbClr val="F4CE3F"/>
      </a:accent5>
      <a:accent6>
        <a:srgbClr val="A19277"/>
      </a:accent6>
      <a:hlink>
        <a:srgbClr val="222A35"/>
      </a:hlink>
      <a:folHlink>
        <a:srgbClr val="7F6000"/>
      </a:folHlink>
    </a:clrScheme>
    <a:fontScheme name="Lizzysu-1">
      <a:majorFont>
        <a:latin typeface="Arial Black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928</Words>
  <Application>WPS 演示</Application>
  <PresentationFormat>全屏显示(16:9)</PresentationFormat>
  <Paragraphs>43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Arial</vt:lpstr>
      <vt:lpstr>宋体</vt:lpstr>
      <vt:lpstr>Wingdings</vt:lpstr>
      <vt:lpstr>微软雅黑</vt:lpstr>
      <vt:lpstr>Arial Black</vt:lpstr>
      <vt:lpstr>方正粗宋简体</vt:lpstr>
      <vt:lpstr>Calibri</vt:lpstr>
      <vt:lpstr>Impact</vt:lpstr>
      <vt:lpstr>黑体</vt:lpstr>
      <vt:lpstr>Arial Unicode MS</vt:lpstr>
      <vt:lpstr>1_Office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lizzy</dc:creator>
  <cp:lastModifiedBy>略略略</cp:lastModifiedBy>
  <cp:revision>2114</cp:revision>
  <dcterms:created xsi:type="dcterms:W3CDTF">2022-10-20T02:05:00Z</dcterms:created>
  <dcterms:modified xsi:type="dcterms:W3CDTF">2023-08-16T10:14:42Z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2052-11.8.2.12085</vt:lpwstr>
  </property>
  <property fmtid="{D5CDD505-2E9C-101B-9397-08002B2CF9AE}" pid="3" name="ICV">
    <vt:lpwstr>B3D86CC201E140618DE9EB9000F2DE70</vt:lpwstr>
  </property>
</Properties>
</file>