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3143" r:id="rId2"/>
  </p:sldIdLst>
  <p:sldSz cx="15119350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906" y="-10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1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98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73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26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38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64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3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37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2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93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3141C-CE1D-4751-8D83-20A4D3FA574D}" type="datetimeFigureOut">
              <a:rPr lang="zh-CN" altLang="en-US" smtClean="0"/>
              <a:t>2022-3-8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57A0-9444-4225-82A9-40E23C613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9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6EB0ADA-AF77-4527-902E-276F9112A26E}"/>
              </a:ext>
            </a:extLst>
          </p:cNvPr>
          <p:cNvGrpSpPr/>
          <p:nvPr/>
        </p:nvGrpSpPr>
        <p:grpSpPr>
          <a:xfrm>
            <a:off x="44400" y="424805"/>
            <a:ext cx="14893423" cy="5425453"/>
            <a:chOff x="19943466" y="13227856"/>
            <a:chExt cx="22718825" cy="8276132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BEAD056E-4369-48C8-9745-61DBE0E48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6" t="4780" r="8453" b="9003"/>
            <a:stretch/>
          </p:blipFill>
          <p:spPr>
            <a:xfrm>
              <a:off x="31537186" y="13227856"/>
              <a:ext cx="11125105" cy="827613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73EBCF52-3DD1-4757-AAEE-BB225A596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4" t="4897" r="8088" b="8887"/>
            <a:stretch/>
          </p:blipFill>
          <p:spPr>
            <a:xfrm>
              <a:off x="19943466" y="13227857"/>
              <a:ext cx="11233245" cy="827613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98D3EBB3-D683-456A-B58E-BA8D0AEAE964}"/>
                </a:ext>
              </a:extLst>
            </p:cNvPr>
            <p:cNvSpPr/>
            <p:nvPr/>
          </p:nvSpPr>
          <p:spPr>
            <a:xfrm>
              <a:off x="20007267" y="13476867"/>
              <a:ext cx="1561402" cy="6547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调整前</a:t>
              </a:r>
              <a:endParaRPr lang="zh-CN" altLang="en-US" sz="2000" b="1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89B88B27-4DC7-4518-8BB8-33D5AA417C25}"/>
                </a:ext>
              </a:extLst>
            </p:cNvPr>
            <p:cNvSpPr/>
            <p:nvPr/>
          </p:nvSpPr>
          <p:spPr>
            <a:xfrm>
              <a:off x="31682481" y="13476867"/>
              <a:ext cx="1561402" cy="6547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调整后</a:t>
              </a:r>
              <a:endParaRPr lang="zh-CN" altLang="en-US" sz="20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ACE93A6-173F-47F9-8129-CD21DDB4F496}"/>
                </a:ext>
              </a:extLst>
            </p:cNvPr>
            <p:cNvSpPr txBox="1"/>
            <p:nvPr/>
          </p:nvSpPr>
          <p:spPr>
            <a:xfrm>
              <a:off x="24142972" y="18326402"/>
              <a:ext cx="5214086" cy="996079"/>
            </a:xfrm>
            <a:prstGeom prst="rect">
              <a:avLst/>
            </a:prstGeom>
            <a:noFill/>
          </p:spPr>
          <p:txBody>
            <a:bodyPr wrap="square" lIns="297978" tIns="148988" rIns="297978" bIns="148988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A3E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申请修改用地范围</a:t>
              </a: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xmlns="" id="{8DF399F5-1CD2-4FCC-AA7B-9073D2E39145}"/>
                </a:ext>
              </a:extLst>
            </p:cNvPr>
            <p:cNvSpPr txBox="1"/>
            <p:nvPr/>
          </p:nvSpPr>
          <p:spPr>
            <a:xfrm>
              <a:off x="35802974" y="18326402"/>
              <a:ext cx="5214086" cy="996079"/>
            </a:xfrm>
            <a:prstGeom prst="rect">
              <a:avLst/>
            </a:prstGeom>
            <a:noFill/>
          </p:spPr>
          <p:txBody>
            <a:bodyPr wrap="square" lIns="297978" tIns="148988" rIns="297978" bIns="148988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3A3E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申请修改用地范围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DDF808C-91AA-499E-B83E-58456080B6DE}"/>
              </a:ext>
            </a:extLst>
          </p:cNvPr>
          <p:cNvSpPr/>
          <p:nvPr/>
        </p:nvSpPr>
        <p:spPr>
          <a:xfrm>
            <a:off x="656" y="5887424"/>
            <a:ext cx="15118695" cy="3335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66" tIns="311185" rIns="622366" bIns="311185" spcCol="0"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调整情况说明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EC89795-B90A-4A16-8601-F471CE1C2EBE}"/>
              </a:ext>
            </a:extLst>
          </p:cNvPr>
          <p:cNvSpPr/>
          <p:nvPr/>
        </p:nvSpPr>
        <p:spPr>
          <a:xfrm>
            <a:off x="1" y="330"/>
            <a:ext cx="14937822" cy="38731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66" tIns="311185" rIns="622366" bIns="311185" spcCol="0"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修改用地示意</a:t>
            </a: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xmlns="" id="{D24905E4-4E6C-4F10-B23A-FA2C263E3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93519"/>
              </p:ext>
            </p:extLst>
          </p:nvPr>
        </p:nvGraphicFramePr>
        <p:xfrm>
          <a:off x="44400" y="9619781"/>
          <a:ext cx="7364003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3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0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5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0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86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8132"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地块编号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用地代码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用地性质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用地面积（㎡）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容积率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备注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DY02-27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-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居住性质为主导用地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2398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-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-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5" name="知青楼" hidden="1">
            <a:extLst>
              <a:ext uri="{FF2B5EF4-FFF2-40B4-BE49-F238E27FC236}">
                <a16:creationId xmlns:a16="http://schemas.microsoft.com/office/drawing/2014/main" xmlns="" id="{34E4615D-B00E-4B1E-8A2E-4D97B761A973}"/>
              </a:ext>
            </a:extLst>
          </p:cNvPr>
          <p:cNvGrpSpPr/>
          <p:nvPr/>
        </p:nvGrpSpPr>
        <p:grpSpPr>
          <a:xfrm>
            <a:off x="3033714" y="3913212"/>
            <a:ext cx="188912" cy="180975"/>
            <a:chOff x="3414714" y="4776788"/>
            <a:chExt cx="188912" cy="180975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BD187EFA-43B2-4A04-8FAE-B49AB23B712A}"/>
                </a:ext>
              </a:extLst>
            </p:cNvPr>
            <p:cNvSpPr/>
            <p:nvPr/>
          </p:nvSpPr>
          <p:spPr>
            <a:xfrm>
              <a:off x="3414714" y="4776788"/>
              <a:ext cx="188912" cy="180975"/>
            </a:xfrm>
            <a:custGeom>
              <a:avLst/>
              <a:gdLst>
                <a:gd name="connsiteX0" fmla="*/ 0 w 192881"/>
                <a:gd name="connsiteY0" fmla="*/ 11906 h 173831"/>
                <a:gd name="connsiteX1" fmla="*/ 173831 w 192881"/>
                <a:gd name="connsiteY1" fmla="*/ 0 h 173831"/>
                <a:gd name="connsiteX2" fmla="*/ 192881 w 192881"/>
                <a:gd name="connsiteY2" fmla="*/ 171450 h 173831"/>
                <a:gd name="connsiteX3" fmla="*/ 104775 w 192881"/>
                <a:gd name="connsiteY3" fmla="*/ 173831 h 173831"/>
                <a:gd name="connsiteX4" fmla="*/ 100012 w 192881"/>
                <a:gd name="connsiteY4" fmla="*/ 152400 h 173831"/>
                <a:gd name="connsiteX5" fmla="*/ 11906 w 192881"/>
                <a:gd name="connsiteY5" fmla="*/ 154781 h 173831"/>
                <a:gd name="connsiteX6" fmla="*/ 0 w 192881"/>
                <a:gd name="connsiteY6" fmla="*/ 11906 h 173831"/>
                <a:gd name="connsiteX0" fmla="*/ 0 w 192881"/>
                <a:gd name="connsiteY0" fmla="*/ 11906 h 180975"/>
                <a:gd name="connsiteX1" fmla="*/ 173831 w 192881"/>
                <a:gd name="connsiteY1" fmla="*/ 0 h 180975"/>
                <a:gd name="connsiteX2" fmla="*/ 192881 w 192881"/>
                <a:gd name="connsiteY2" fmla="*/ 171450 h 180975"/>
                <a:gd name="connsiteX3" fmla="*/ 102394 w 192881"/>
                <a:gd name="connsiteY3" fmla="*/ 180975 h 180975"/>
                <a:gd name="connsiteX4" fmla="*/ 100012 w 192881"/>
                <a:gd name="connsiteY4" fmla="*/ 152400 h 180975"/>
                <a:gd name="connsiteX5" fmla="*/ 11906 w 192881"/>
                <a:gd name="connsiteY5" fmla="*/ 154781 h 180975"/>
                <a:gd name="connsiteX6" fmla="*/ 0 w 192881"/>
                <a:gd name="connsiteY6" fmla="*/ 119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881" h="180975">
                  <a:moveTo>
                    <a:pt x="0" y="11906"/>
                  </a:moveTo>
                  <a:lnTo>
                    <a:pt x="173831" y="0"/>
                  </a:lnTo>
                  <a:lnTo>
                    <a:pt x="192881" y="171450"/>
                  </a:lnTo>
                  <a:lnTo>
                    <a:pt x="102394" y="180975"/>
                  </a:lnTo>
                  <a:lnTo>
                    <a:pt x="100012" y="152400"/>
                  </a:lnTo>
                  <a:lnTo>
                    <a:pt x="11906" y="154781"/>
                  </a:lnTo>
                  <a:lnTo>
                    <a:pt x="0" y="11906"/>
                  </a:lnTo>
                  <a:close/>
                </a:path>
              </a:pathLst>
            </a:custGeom>
            <a:noFill/>
            <a:ln w="9525">
              <a:solidFill>
                <a:srgbClr val="0000FF">
                  <a:alpha val="82745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BC0E6F6A-A10A-4CC7-AD00-19E39DB98B86}"/>
                </a:ext>
              </a:extLst>
            </p:cNvPr>
            <p:cNvSpPr/>
            <p:nvPr/>
          </p:nvSpPr>
          <p:spPr>
            <a:xfrm>
              <a:off x="3431381" y="4795838"/>
              <a:ext cx="135732" cy="50008"/>
            </a:xfrm>
            <a:custGeom>
              <a:avLst/>
              <a:gdLst>
                <a:gd name="connsiteX0" fmla="*/ 0 w 135732"/>
                <a:gd name="connsiteY0" fmla="*/ 19050 h 69057"/>
                <a:gd name="connsiteX1" fmla="*/ 133350 w 135732"/>
                <a:gd name="connsiteY1" fmla="*/ 0 h 69057"/>
                <a:gd name="connsiteX2" fmla="*/ 135732 w 135732"/>
                <a:gd name="connsiteY2" fmla="*/ 52388 h 69057"/>
                <a:gd name="connsiteX3" fmla="*/ 11907 w 135732"/>
                <a:gd name="connsiteY3" fmla="*/ 69057 h 69057"/>
                <a:gd name="connsiteX4" fmla="*/ 0 w 135732"/>
                <a:gd name="connsiteY4" fmla="*/ 19050 h 69057"/>
                <a:gd name="connsiteX0" fmla="*/ 11905 w 147637"/>
                <a:gd name="connsiteY0" fmla="*/ 19050 h 73820"/>
                <a:gd name="connsiteX1" fmla="*/ 145255 w 147637"/>
                <a:gd name="connsiteY1" fmla="*/ 0 h 73820"/>
                <a:gd name="connsiteX2" fmla="*/ 147637 w 147637"/>
                <a:gd name="connsiteY2" fmla="*/ 52388 h 73820"/>
                <a:gd name="connsiteX3" fmla="*/ 0 w 147637"/>
                <a:gd name="connsiteY3" fmla="*/ 73820 h 73820"/>
                <a:gd name="connsiteX4" fmla="*/ 11905 w 147637"/>
                <a:gd name="connsiteY4" fmla="*/ 19050 h 73820"/>
                <a:gd name="connsiteX0" fmla="*/ 2380 w 138112"/>
                <a:gd name="connsiteY0" fmla="*/ 19050 h 61914"/>
                <a:gd name="connsiteX1" fmla="*/ 135730 w 138112"/>
                <a:gd name="connsiteY1" fmla="*/ 0 h 61914"/>
                <a:gd name="connsiteX2" fmla="*/ 138112 w 138112"/>
                <a:gd name="connsiteY2" fmla="*/ 52388 h 61914"/>
                <a:gd name="connsiteX3" fmla="*/ 0 w 138112"/>
                <a:gd name="connsiteY3" fmla="*/ 61914 h 61914"/>
                <a:gd name="connsiteX4" fmla="*/ 2380 w 138112"/>
                <a:gd name="connsiteY4" fmla="*/ 19050 h 61914"/>
                <a:gd name="connsiteX0" fmla="*/ 2380 w 140492"/>
                <a:gd name="connsiteY0" fmla="*/ 7144 h 50008"/>
                <a:gd name="connsiteX1" fmla="*/ 140492 w 140492"/>
                <a:gd name="connsiteY1" fmla="*/ 0 h 50008"/>
                <a:gd name="connsiteX2" fmla="*/ 138112 w 140492"/>
                <a:gd name="connsiteY2" fmla="*/ 40482 h 50008"/>
                <a:gd name="connsiteX3" fmla="*/ 0 w 140492"/>
                <a:gd name="connsiteY3" fmla="*/ 50008 h 50008"/>
                <a:gd name="connsiteX4" fmla="*/ 2380 w 140492"/>
                <a:gd name="connsiteY4" fmla="*/ 7144 h 50008"/>
                <a:gd name="connsiteX0" fmla="*/ 0 w 138112"/>
                <a:gd name="connsiteY0" fmla="*/ 7144 h 50008"/>
                <a:gd name="connsiteX1" fmla="*/ 138112 w 138112"/>
                <a:gd name="connsiteY1" fmla="*/ 0 h 50008"/>
                <a:gd name="connsiteX2" fmla="*/ 135732 w 138112"/>
                <a:gd name="connsiteY2" fmla="*/ 40482 h 50008"/>
                <a:gd name="connsiteX3" fmla="*/ 2382 w 138112"/>
                <a:gd name="connsiteY3" fmla="*/ 50008 h 50008"/>
                <a:gd name="connsiteX4" fmla="*/ 0 w 138112"/>
                <a:gd name="connsiteY4" fmla="*/ 7144 h 50008"/>
                <a:gd name="connsiteX0" fmla="*/ 0 w 135732"/>
                <a:gd name="connsiteY0" fmla="*/ 7144 h 50008"/>
                <a:gd name="connsiteX1" fmla="*/ 133350 w 135732"/>
                <a:gd name="connsiteY1" fmla="*/ 0 h 50008"/>
                <a:gd name="connsiteX2" fmla="*/ 135732 w 135732"/>
                <a:gd name="connsiteY2" fmla="*/ 40482 h 50008"/>
                <a:gd name="connsiteX3" fmla="*/ 2382 w 135732"/>
                <a:gd name="connsiteY3" fmla="*/ 50008 h 50008"/>
                <a:gd name="connsiteX4" fmla="*/ 0 w 135732"/>
                <a:gd name="connsiteY4" fmla="*/ 7144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2" h="50008">
                  <a:moveTo>
                    <a:pt x="0" y="7144"/>
                  </a:moveTo>
                  <a:lnTo>
                    <a:pt x="133350" y="0"/>
                  </a:lnTo>
                  <a:lnTo>
                    <a:pt x="135732" y="40482"/>
                  </a:lnTo>
                  <a:lnTo>
                    <a:pt x="2382" y="50008"/>
                  </a:lnTo>
                  <a:lnTo>
                    <a:pt x="0" y="7144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alpha val="8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知青楼" hidden="1">
            <a:extLst>
              <a:ext uri="{FF2B5EF4-FFF2-40B4-BE49-F238E27FC236}">
                <a16:creationId xmlns:a16="http://schemas.microsoft.com/office/drawing/2014/main" xmlns="" id="{CB954D1D-FBA8-4838-B05F-9A8DCE0FDB26}"/>
              </a:ext>
            </a:extLst>
          </p:cNvPr>
          <p:cNvGrpSpPr/>
          <p:nvPr/>
        </p:nvGrpSpPr>
        <p:grpSpPr>
          <a:xfrm>
            <a:off x="10603651" y="3901306"/>
            <a:ext cx="188912" cy="180975"/>
            <a:chOff x="3414714" y="4776788"/>
            <a:chExt cx="188912" cy="180975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xmlns="" id="{6AFCCE06-D2DB-4D5F-81A3-B3DDDCAC3395}"/>
                </a:ext>
              </a:extLst>
            </p:cNvPr>
            <p:cNvSpPr/>
            <p:nvPr/>
          </p:nvSpPr>
          <p:spPr>
            <a:xfrm>
              <a:off x="3414714" y="4776788"/>
              <a:ext cx="188912" cy="180975"/>
            </a:xfrm>
            <a:custGeom>
              <a:avLst/>
              <a:gdLst>
                <a:gd name="connsiteX0" fmla="*/ 0 w 192881"/>
                <a:gd name="connsiteY0" fmla="*/ 11906 h 173831"/>
                <a:gd name="connsiteX1" fmla="*/ 173831 w 192881"/>
                <a:gd name="connsiteY1" fmla="*/ 0 h 173831"/>
                <a:gd name="connsiteX2" fmla="*/ 192881 w 192881"/>
                <a:gd name="connsiteY2" fmla="*/ 171450 h 173831"/>
                <a:gd name="connsiteX3" fmla="*/ 104775 w 192881"/>
                <a:gd name="connsiteY3" fmla="*/ 173831 h 173831"/>
                <a:gd name="connsiteX4" fmla="*/ 100012 w 192881"/>
                <a:gd name="connsiteY4" fmla="*/ 152400 h 173831"/>
                <a:gd name="connsiteX5" fmla="*/ 11906 w 192881"/>
                <a:gd name="connsiteY5" fmla="*/ 154781 h 173831"/>
                <a:gd name="connsiteX6" fmla="*/ 0 w 192881"/>
                <a:gd name="connsiteY6" fmla="*/ 11906 h 173831"/>
                <a:gd name="connsiteX0" fmla="*/ 0 w 192881"/>
                <a:gd name="connsiteY0" fmla="*/ 11906 h 180975"/>
                <a:gd name="connsiteX1" fmla="*/ 173831 w 192881"/>
                <a:gd name="connsiteY1" fmla="*/ 0 h 180975"/>
                <a:gd name="connsiteX2" fmla="*/ 192881 w 192881"/>
                <a:gd name="connsiteY2" fmla="*/ 171450 h 180975"/>
                <a:gd name="connsiteX3" fmla="*/ 102394 w 192881"/>
                <a:gd name="connsiteY3" fmla="*/ 180975 h 180975"/>
                <a:gd name="connsiteX4" fmla="*/ 100012 w 192881"/>
                <a:gd name="connsiteY4" fmla="*/ 152400 h 180975"/>
                <a:gd name="connsiteX5" fmla="*/ 11906 w 192881"/>
                <a:gd name="connsiteY5" fmla="*/ 154781 h 180975"/>
                <a:gd name="connsiteX6" fmla="*/ 0 w 192881"/>
                <a:gd name="connsiteY6" fmla="*/ 119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881" h="180975">
                  <a:moveTo>
                    <a:pt x="0" y="11906"/>
                  </a:moveTo>
                  <a:lnTo>
                    <a:pt x="173831" y="0"/>
                  </a:lnTo>
                  <a:lnTo>
                    <a:pt x="192881" y="171450"/>
                  </a:lnTo>
                  <a:lnTo>
                    <a:pt x="102394" y="180975"/>
                  </a:lnTo>
                  <a:lnTo>
                    <a:pt x="100012" y="152400"/>
                  </a:lnTo>
                  <a:lnTo>
                    <a:pt x="11906" y="154781"/>
                  </a:lnTo>
                  <a:lnTo>
                    <a:pt x="0" y="11906"/>
                  </a:lnTo>
                  <a:close/>
                </a:path>
              </a:pathLst>
            </a:custGeom>
            <a:noFill/>
            <a:ln w="9525">
              <a:solidFill>
                <a:srgbClr val="0000FF">
                  <a:alpha val="82745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8EC47E6D-50F7-45AD-9025-338089A6B471}"/>
                </a:ext>
              </a:extLst>
            </p:cNvPr>
            <p:cNvSpPr/>
            <p:nvPr/>
          </p:nvSpPr>
          <p:spPr>
            <a:xfrm>
              <a:off x="3431381" y="4795838"/>
              <a:ext cx="135732" cy="50008"/>
            </a:xfrm>
            <a:custGeom>
              <a:avLst/>
              <a:gdLst>
                <a:gd name="connsiteX0" fmla="*/ 0 w 135732"/>
                <a:gd name="connsiteY0" fmla="*/ 19050 h 69057"/>
                <a:gd name="connsiteX1" fmla="*/ 133350 w 135732"/>
                <a:gd name="connsiteY1" fmla="*/ 0 h 69057"/>
                <a:gd name="connsiteX2" fmla="*/ 135732 w 135732"/>
                <a:gd name="connsiteY2" fmla="*/ 52388 h 69057"/>
                <a:gd name="connsiteX3" fmla="*/ 11907 w 135732"/>
                <a:gd name="connsiteY3" fmla="*/ 69057 h 69057"/>
                <a:gd name="connsiteX4" fmla="*/ 0 w 135732"/>
                <a:gd name="connsiteY4" fmla="*/ 19050 h 69057"/>
                <a:gd name="connsiteX0" fmla="*/ 11905 w 147637"/>
                <a:gd name="connsiteY0" fmla="*/ 19050 h 73820"/>
                <a:gd name="connsiteX1" fmla="*/ 145255 w 147637"/>
                <a:gd name="connsiteY1" fmla="*/ 0 h 73820"/>
                <a:gd name="connsiteX2" fmla="*/ 147637 w 147637"/>
                <a:gd name="connsiteY2" fmla="*/ 52388 h 73820"/>
                <a:gd name="connsiteX3" fmla="*/ 0 w 147637"/>
                <a:gd name="connsiteY3" fmla="*/ 73820 h 73820"/>
                <a:gd name="connsiteX4" fmla="*/ 11905 w 147637"/>
                <a:gd name="connsiteY4" fmla="*/ 19050 h 73820"/>
                <a:gd name="connsiteX0" fmla="*/ 2380 w 138112"/>
                <a:gd name="connsiteY0" fmla="*/ 19050 h 61914"/>
                <a:gd name="connsiteX1" fmla="*/ 135730 w 138112"/>
                <a:gd name="connsiteY1" fmla="*/ 0 h 61914"/>
                <a:gd name="connsiteX2" fmla="*/ 138112 w 138112"/>
                <a:gd name="connsiteY2" fmla="*/ 52388 h 61914"/>
                <a:gd name="connsiteX3" fmla="*/ 0 w 138112"/>
                <a:gd name="connsiteY3" fmla="*/ 61914 h 61914"/>
                <a:gd name="connsiteX4" fmla="*/ 2380 w 138112"/>
                <a:gd name="connsiteY4" fmla="*/ 19050 h 61914"/>
                <a:gd name="connsiteX0" fmla="*/ 2380 w 140492"/>
                <a:gd name="connsiteY0" fmla="*/ 7144 h 50008"/>
                <a:gd name="connsiteX1" fmla="*/ 140492 w 140492"/>
                <a:gd name="connsiteY1" fmla="*/ 0 h 50008"/>
                <a:gd name="connsiteX2" fmla="*/ 138112 w 140492"/>
                <a:gd name="connsiteY2" fmla="*/ 40482 h 50008"/>
                <a:gd name="connsiteX3" fmla="*/ 0 w 140492"/>
                <a:gd name="connsiteY3" fmla="*/ 50008 h 50008"/>
                <a:gd name="connsiteX4" fmla="*/ 2380 w 140492"/>
                <a:gd name="connsiteY4" fmla="*/ 7144 h 50008"/>
                <a:gd name="connsiteX0" fmla="*/ 0 w 138112"/>
                <a:gd name="connsiteY0" fmla="*/ 7144 h 50008"/>
                <a:gd name="connsiteX1" fmla="*/ 138112 w 138112"/>
                <a:gd name="connsiteY1" fmla="*/ 0 h 50008"/>
                <a:gd name="connsiteX2" fmla="*/ 135732 w 138112"/>
                <a:gd name="connsiteY2" fmla="*/ 40482 h 50008"/>
                <a:gd name="connsiteX3" fmla="*/ 2382 w 138112"/>
                <a:gd name="connsiteY3" fmla="*/ 50008 h 50008"/>
                <a:gd name="connsiteX4" fmla="*/ 0 w 138112"/>
                <a:gd name="connsiteY4" fmla="*/ 7144 h 50008"/>
                <a:gd name="connsiteX0" fmla="*/ 0 w 135732"/>
                <a:gd name="connsiteY0" fmla="*/ 7144 h 50008"/>
                <a:gd name="connsiteX1" fmla="*/ 133350 w 135732"/>
                <a:gd name="connsiteY1" fmla="*/ 0 h 50008"/>
                <a:gd name="connsiteX2" fmla="*/ 135732 w 135732"/>
                <a:gd name="connsiteY2" fmla="*/ 40482 h 50008"/>
                <a:gd name="connsiteX3" fmla="*/ 2382 w 135732"/>
                <a:gd name="connsiteY3" fmla="*/ 50008 h 50008"/>
                <a:gd name="connsiteX4" fmla="*/ 0 w 135732"/>
                <a:gd name="connsiteY4" fmla="*/ 7144 h 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2" h="50008">
                  <a:moveTo>
                    <a:pt x="0" y="7144"/>
                  </a:moveTo>
                  <a:lnTo>
                    <a:pt x="133350" y="0"/>
                  </a:lnTo>
                  <a:lnTo>
                    <a:pt x="135732" y="40482"/>
                  </a:lnTo>
                  <a:lnTo>
                    <a:pt x="2382" y="50008"/>
                  </a:lnTo>
                  <a:lnTo>
                    <a:pt x="0" y="7144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alpha val="8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xmlns="" id="{349A68B9-2DF3-4F84-BD02-084640FB6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37699"/>
              </p:ext>
            </p:extLst>
          </p:nvPr>
        </p:nvGraphicFramePr>
        <p:xfrm>
          <a:off x="56145" y="6217318"/>
          <a:ext cx="7352257" cy="344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418">
                  <a:extLst>
                    <a:ext uri="{9D8B030D-6E8A-4147-A177-3AD203B41FA5}">
                      <a16:colId xmlns:a16="http://schemas.microsoft.com/office/drawing/2014/main" xmlns="" val="3603359640"/>
                    </a:ext>
                  </a:extLst>
                </a:gridCol>
                <a:gridCol w="852752">
                  <a:extLst>
                    <a:ext uri="{9D8B030D-6E8A-4147-A177-3AD203B41FA5}">
                      <a16:colId xmlns:a16="http://schemas.microsoft.com/office/drawing/2014/main" xmlns="" val="834095179"/>
                    </a:ext>
                  </a:extLst>
                </a:gridCol>
                <a:gridCol w="772037">
                  <a:extLst>
                    <a:ext uri="{9D8B030D-6E8A-4147-A177-3AD203B41FA5}">
                      <a16:colId xmlns:a16="http://schemas.microsoft.com/office/drawing/2014/main" xmlns="" val="1613186152"/>
                    </a:ext>
                  </a:extLst>
                </a:gridCol>
                <a:gridCol w="1183683">
                  <a:extLst>
                    <a:ext uri="{9D8B030D-6E8A-4147-A177-3AD203B41FA5}">
                      <a16:colId xmlns:a16="http://schemas.microsoft.com/office/drawing/2014/main" xmlns="" val="2882107174"/>
                    </a:ext>
                  </a:extLst>
                </a:gridCol>
                <a:gridCol w="1380506">
                  <a:extLst>
                    <a:ext uri="{9D8B030D-6E8A-4147-A177-3AD203B41FA5}">
                      <a16:colId xmlns:a16="http://schemas.microsoft.com/office/drawing/2014/main" xmlns="" val="2038806684"/>
                    </a:ext>
                  </a:extLst>
                </a:gridCol>
                <a:gridCol w="728418">
                  <a:extLst>
                    <a:ext uri="{9D8B030D-6E8A-4147-A177-3AD203B41FA5}">
                      <a16:colId xmlns:a16="http://schemas.microsoft.com/office/drawing/2014/main" xmlns="" val="2500937641"/>
                    </a:ext>
                  </a:extLst>
                </a:gridCol>
                <a:gridCol w="1706443">
                  <a:extLst>
                    <a:ext uri="{9D8B030D-6E8A-4147-A177-3AD203B41FA5}">
                      <a16:colId xmlns:a16="http://schemas.microsoft.com/office/drawing/2014/main" xmlns="" val="1049213431"/>
                    </a:ext>
                  </a:extLst>
                </a:gridCol>
              </a:tblGrid>
              <a:tr h="2321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单元主导功能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单元建筑规模</a:t>
                      </a: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800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配套设施配置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其他控制要求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81118141"/>
                  </a:ext>
                </a:extLst>
              </a:tr>
              <a:tr h="136715">
                <a:tc rowSpan="9">
                  <a:txBody>
                    <a:bodyPr/>
                    <a:lstStyle/>
                    <a:p>
                      <a:pPr marL="0" algn="ctr" defTabSz="2056765" rtl="0" eaLnBrk="1" latinLnBrk="0" hangingPunct="1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居住及配套、新型产业</a:t>
                      </a: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 algn="l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总建筑面积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94.6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万平方米（不含公共配套设施和市政基础设施），其中：住宅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84.0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万，研发用房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5.7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万平方米，商业用房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4.9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万平方米。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设施名称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建设规模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设置要求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是否独立占地</a:t>
                      </a: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、公共绿地面积（不小于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375000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平方米）。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、道路用地面积（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89994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平方米，不含支路）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,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支路网密度不小于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公里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/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平方公里。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、单元内的道路、公园绿地等公共空间，应设置步行道和独立自行车道，并与单元外的步行和自行车道接驳。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4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、单元内应设置面积不小于建设用地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(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公园绿地除外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)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面积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15%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的独立设置公共空间。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、单元内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DY02-06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地块须用于设置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班小学，并根据片区发展需求适时建设。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、单元内麒麟山公园以南地块的支路和建筑物，应结合现状地形、地貌布置。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7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、广深港客运专线沿线的规划公园绿地，应在确保铁路设施和人身安全的前提下，提供市民休闲活动使用。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8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、橙线范围内禁止开发建设，其周边住宅和公共配套设施布局需符合相关规范的安全距离要求。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89269112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班幼儿园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3600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按服务半径设置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3779468"/>
                  </a:ext>
                </a:extLst>
              </a:tr>
              <a:tr h="1789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班幼儿园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1800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DY02-19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493889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班小学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056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10800</a:t>
                      </a: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DY02-06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7636744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1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78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班九年一贯制学校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1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38470</a:t>
                      </a: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1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DY02-05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DY02-25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4782054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垃圾转运站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056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500</a:t>
                      </a: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附设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: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再生资源回收站、环卫工人作息房、公共厕所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40626774"/>
                  </a:ext>
                </a:extLst>
              </a:tr>
              <a:tr h="41014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0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1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--</a:t>
                      </a:r>
                      <a:endParaRPr lang="zh-CN" altLang="en-US" sz="8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DY02-23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地块，附设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: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再生资源回收站、环卫工人作息房、公共厕所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否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1099336"/>
                  </a:ext>
                </a:extLst>
              </a:tr>
              <a:tr h="273430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变电站（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220KV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，预留）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2056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5000</a:t>
                      </a: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DY02-07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5594562"/>
                  </a:ext>
                </a:extLst>
              </a:tr>
              <a:tr h="1051526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处社区管理用房、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处社区健康服务中心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(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建筑面积不小于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1600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)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处社区服务站，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处社区警务室、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处社区体育活动场地、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处文化活动室、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处社区老年人日间照料中心、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处社区菜市场、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处邮政所、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处社会停车场、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处公交首末站、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处公共厕所、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处通信汇聚机楼、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处室外应急避难场所、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处公共充电站、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处熟食中心。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否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350440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xmlns="" id="{1DE6CA41-293C-4E89-9AE4-D3A83FB6E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75103"/>
              </p:ext>
            </p:extLst>
          </p:nvPr>
        </p:nvGraphicFramePr>
        <p:xfrm>
          <a:off x="7648332" y="9605582"/>
          <a:ext cx="72767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1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1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0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12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4678"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地块编号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用地代码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用地性质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用地面积（㎡）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容积率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2159996" rtl="0" eaLnBrk="1" latinLnBrk="0" hangingPunct="1"/>
                      <a:r>
                        <a:rPr lang="zh-CN" altLang="en-US" sz="1600" b="1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备注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DY02-27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GIC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公共管理与服务设施用地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2398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-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-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xmlns="" id="{0C234724-34A0-46DA-80DB-FB2C256B1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478095"/>
              </p:ext>
            </p:extLst>
          </p:nvPr>
        </p:nvGraphicFramePr>
        <p:xfrm>
          <a:off x="7662440" y="6243808"/>
          <a:ext cx="7275382" cy="3432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30">
                  <a:extLst>
                    <a:ext uri="{9D8B030D-6E8A-4147-A177-3AD203B41FA5}">
                      <a16:colId xmlns:a16="http://schemas.microsoft.com/office/drawing/2014/main" xmlns="" val="3603359640"/>
                    </a:ext>
                  </a:extLst>
                </a:gridCol>
                <a:gridCol w="845892">
                  <a:extLst>
                    <a:ext uri="{9D8B030D-6E8A-4147-A177-3AD203B41FA5}">
                      <a16:colId xmlns:a16="http://schemas.microsoft.com/office/drawing/2014/main" xmlns="" val="834095179"/>
                    </a:ext>
                  </a:extLst>
                </a:gridCol>
                <a:gridCol w="765826">
                  <a:extLst>
                    <a:ext uri="{9D8B030D-6E8A-4147-A177-3AD203B41FA5}">
                      <a16:colId xmlns:a16="http://schemas.microsoft.com/office/drawing/2014/main" xmlns="" val="1613186152"/>
                    </a:ext>
                  </a:extLst>
                </a:gridCol>
                <a:gridCol w="1174160">
                  <a:extLst>
                    <a:ext uri="{9D8B030D-6E8A-4147-A177-3AD203B41FA5}">
                      <a16:colId xmlns:a16="http://schemas.microsoft.com/office/drawing/2014/main" xmlns="" val="2882107174"/>
                    </a:ext>
                  </a:extLst>
                </a:gridCol>
                <a:gridCol w="1369400">
                  <a:extLst>
                    <a:ext uri="{9D8B030D-6E8A-4147-A177-3AD203B41FA5}">
                      <a16:colId xmlns:a16="http://schemas.microsoft.com/office/drawing/2014/main" xmlns="" val="2038806684"/>
                    </a:ext>
                  </a:extLst>
                </a:gridCol>
                <a:gridCol w="722558">
                  <a:extLst>
                    <a:ext uri="{9D8B030D-6E8A-4147-A177-3AD203B41FA5}">
                      <a16:colId xmlns:a16="http://schemas.microsoft.com/office/drawing/2014/main" xmlns="" val="2500937641"/>
                    </a:ext>
                  </a:extLst>
                </a:gridCol>
                <a:gridCol w="1692716">
                  <a:extLst>
                    <a:ext uri="{9D8B030D-6E8A-4147-A177-3AD203B41FA5}">
                      <a16:colId xmlns:a16="http://schemas.microsoft.com/office/drawing/2014/main" xmlns="" val="1049213431"/>
                    </a:ext>
                  </a:extLst>
                </a:gridCol>
              </a:tblGrid>
              <a:tr h="2209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单元主导功能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单元建筑规模</a:t>
                      </a: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800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配套设施配置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kern="1200" dirty="0">
                          <a:solidFill>
                            <a:prstClr val="black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其他控制要求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81118141"/>
                  </a:ext>
                </a:extLst>
              </a:tr>
              <a:tr h="130075">
                <a:tc rowSpan="10">
                  <a:txBody>
                    <a:bodyPr/>
                    <a:lstStyle/>
                    <a:p>
                      <a:pPr marL="0" algn="ctr" defTabSz="2056765" rtl="0" eaLnBrk="1" latinLnBrk="0" hangingPunct="1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居住及配套、新型产业</a:t>
                      </a: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l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总建筑面积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94.6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万平方米（不含公共配套设施和市政基础设施），其中：住宅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84.0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万，研发用房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5.7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万平方米，商业用房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4.9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万平方米。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设施名称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建设规模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设置要求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是否独立占地</a:t>
                      </a: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、公共绿地面积（不小于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375000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平方米）。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、道路用地面积（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89994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平方米，不含支路）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,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支路网密度不小于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公里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/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平方公里。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、单元内的道路、公园绿地等公共空间，应设置步行道和独立自行车道，并与单元外的步行和自行车道接驳。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4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、单元内应设置面积不小于建设用地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(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公园绿地除外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)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面积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15%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的独立设置公共空间。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、单元内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DY02-06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地块须用于设置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班小学，并根据片区发展需求适时建设。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、单元内麒麟山公园以南地块的支路和建筑物，应结合现状地形、地貌布置。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7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、广深港客运专线沿线的规划公园绿地，应在确保铁路设施和人身安全的前提下，提供市民休闲活动使用。</a:t>
                      </a:r>
                    </a:p>
                    <a:p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8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、橙线范围内禁止开发建设，其周边住宅和公共配套设施布局需符合相关规范的安全距离要求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。</a:t>
                      </a:r>
                      <a:endParaRPr lang="en-US" altLang="zh-CN" sz="8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  <a:p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9.DY02-27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地块须按照历史建筑主管部门相关要求实施。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89269112"/>
                  </a:ext>
                </a:extLst>
              </a:tr>
              <a:tr h="260151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班幼儿园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3600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按服务半径设置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3779468"/>
                  </a:ext>
                </a:extLst>
              </a:tr>
              <a:tr h="2382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班幼儿园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1800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DY02-19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493889"/>
                  </a:ext>
                </a:extLst>
              </a:tr>
              <a:tr h="260151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班小学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056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10800</a:t>
                      </a: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DY02-06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7636744"/>
                  </a:ext>
                </a:extLst>
              </a:tr>
              <a:tr h="260151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1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78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班九年一贯制学校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1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38470</a:t>
                      </a: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1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DY02-05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DY02-25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4782054"/>
                  </a:ext>
                </a:extLst>
              </a:tr>
              <a:tr h="260151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垃圾转运站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056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500</a:t>
                      </a: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附设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: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再生资源回收站、环卫工人作息房、公共厕所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40626774"/>
                  </a:ext>
                </a:extLst>
              </a:tr>
              <a:tr h="3902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0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1713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--</a:t>
                      </a:r>
                      <a:endParaRPr lang="zh-CN" altLang="en-US" sz="8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DY02-23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地块，附设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: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再生资源回收站、环卫工人作息房、公共厕所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否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1099336"/>
                  </a:ext>
                </a:extLst>
              </a:tr>
              <a:tr h="260151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变电站（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220KV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，预留）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2056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5000</a:t>
                      </a:r>
                      <a:r>
                        <a:rPr lang="zh-CN" altLang="en-US" sz="8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DY02-07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5594562"/>
                  </a:ext>
                </a:extLst>
              </a:tr>
              <a:tr h="4413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公共管理与服务设施用地（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GIC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）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2056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200" noProof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用地面积不小于</a:t>
                      </a:r>
                      <a:r>
                        <a:rPr lang="en-US" altLang="zh-CN" sz="800" b="0" kern="1200" noProof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2398</a:t>
                      </a:r>
                      <a:r>
                        <a:rPr lang="zh-CN" altLang="en-US" sz="800" b="0" kern="1200" noProof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  <a:endParaRPr lang="zh-CN" altLang="en-US" sz="8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设置于</a:t>
                      </a:r>
                      <a:r>
                        <a:rPr lang="en-US" altLang="zh-CN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DY02-27</a:t>
                      </a:r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地块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是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05482"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处社区管理用房、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处社区健康服务中心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(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建筑面积不小于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1600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平方米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)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处社区服务站，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2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处社区警务室、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处社区体育活动场地、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处文化活动室、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处社区老年人日间照料中心、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处社区菜市场、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处邮政所、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处社会停车场、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处公交首末站、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处公共厕所、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处通信汇聚机楼、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处室外应急避难场所、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处公共充电站、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1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处熟食中心。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</a:rPr>
                        <a:t>否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prstClr val="black"/>
                        </a:solidFill>
                        <a:latin typeface="+mn-ea"/>
                        <a:ea typeface="+mn-ea"/>
                        <a:cs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350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82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1687</Words>
  <Application>Microsoft Office PowerPoint</Application>
  <PresentationFormat>自定义</PresentationFormat>
  <Paragraphs>129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盛明</cp:lastModifiedBy>
  <cp:revision>28</cp:revision>
  <cp:lastPrinted>2022-03-08T07:37:42Z</cp:lastPrinted>
  <dcterms:created xsi:type="dcterms:W3CDTF">2022-01-26T11:11:41Z</dcterms:created>
  <dcterms:modified xsi:type="dcterms:W3CDTF">2022-03-08T07:53:58Z</dcterms:modified>
</cp:coreProperties>
</file>